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78" r:id="rId3"/>
    <p:sldId id="280" r:id="rId4"/>
    <p:sldId id="279" r:id="rId5"/>
    <p:sldId id="257" r:id="rId6"/>
    <p:sldId id="307" r:id="rId7"/>
    <p:sldId id="258" r:id="rId8"/>
    <p:sldId id="269" r:id="rId9"/>
    <p:sldId id="259" r:id="rId10"/>
    <p:sldId id="261" r:id="rId11"/>
    <p:sldId id="262" r:id="rId12"/>
    <p:sldId id="263" r:id="rId13"/>
    <p:sldId id="270" r:id="rId14"/>
    <p:sldId id="264" r:id="rId15"/>
    <p:sldId id="265" r:id="rId16"/>
    <p:sldId id="274" r:id="rId17"/>
    <p:sldId id="266" r:id="rId18"/>
    <p:sldId id="275" r:id="rId19"/>
    <p:sldId id="310" r:id="rId20"/>
    <p:sldId id="311" r:id="rId21"/>
    <p:sldId id="267" r:id="rId22"/>
    <p:sldId id="312" r:id="rId23"/>
    <p:sldId id="272" r:id="rId24"/>
    <p:sldId id="273" r:id="rId25"/>
    <p:sldId id="281" r:id="rId26"/>
    <p:sldId id="282" r:id="rId27"/>
    <p:sldId id="283" r:id="rId28"/>
    <p:sldId id="287" r:id="rId29"/>
    <p:sldId id="284" r:id="rId30"/>
    <p:sldId id="285" r:id="rId31"/>
    <p:sldId id="288" r:id="rId32"/>
    <p:sldId id="289" r:id="rId33"/>
    <p:sldId id="290" r:id="rId34"/>
    <p:sldId id="292" r:id="rId35"/>
    <p:sldId id="291" r:id="rId36"/>
    <p:sldId id="297" r:id="rId37"/>
    <p:sldId id="293" r:id="rId38"/>
    <p:sldId id="294" r:id="rId39"/>
    <p:sldId id="298" r:id="rId40"/>
    <p:sldId id="295" r:id="rId41"/>
    <p:sldId id="296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2" autoAdjust="0"/>
    <p:restoredTop sz="94628"/>
  </p:normalViewPr>
  <p:slideViewPr>
    <p:cSldViewPr snapToGrid="0">
      <p:cViewPr varScale="1">
        <p:scale>
          <a:sx n="115" d="100"/>
          <a:sy n="115" d="100"/>
        </p:scale>
        <p:origin x="2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5971B-51C7-4752-8DCA-86FA5B8083F8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208B3-29B9-4733-952C-538273774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39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08B3-29B9-4733-952C-53827377448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205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5DFA4-6E62-45A8-A669-E8622F29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AA5A66-588D-4D09-8DD9-379B081D3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D32AE-3720-4DF6-A106-22D49D5E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A6098-1D5C-4ED2-9E1F-B88207911450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71CD8-3D2B-482F-94DE-8FFEA8C8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DEE19-017F-424B-8606-DC34A0DA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834" y="6482474"/>
            <a:ext cx="2743200" cy="365125"/>
          </a:xfrm>
        </p:spPr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13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49BE2-FCC3-428C-8105-2D5DA8B9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8AC907-622A-4DB1-A682-D158C0795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2E968-F560-48BF-9369-3BB68ECB2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723B4-3FF8-4894-ACB1-378B72158769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A7F3A-228C-44EF-A645-5190F14A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81844-8137-4930-9B94-AF4A16D6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19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5685DB-3CEC-464D-96D4-AEA76C63D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7161A5-9A09-4619-BF06-F22734A44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C327C-E9AD-440C-9DB5-BF632594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ACF72-C31F-4F12-BA20-028210D5B088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982024-4B42-40F6-B611-44F38E88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0EC86-4BF7-432C-80AA-8B5AF2D2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49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B9303-2B54-4FC6-8555-7DC576CE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F5A3E-60D7-4C87-AD40-5F35814DA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1FC46-A988-43E3-9B66-D98C3CF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DBF9-4AFA-42C2-A77F-DD1E745294E2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014ED-160E-4053-8700-251FCD83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F590C-071D-43B4-8CAC-B1C57507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834" y="6482474"/>
            <a:ext cx="2743200" cy="365125"/>
          </a:xfrm>
        </p:spPr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14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879F5-14A4-4223-895D-7C909864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D1DFB-0727-42D3-B3A7-E5154F76E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908EC-1DEE-4CDE-ABB0-EE29351B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041F-6CA9-4D50-9A6B-67DF238248B2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1670F-F7AD-4A98-A57D-C98E3374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4C7D29-79EC-4230-9CE3-EB905A22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51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1727A-8F43-4072-BB4B-D2DC0FD6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51A7A-2005-4C1A-B3BD-DD89BA3FC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250D1F-62FD-49F4-8683-EF1766C83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C0CDD8-87E5-4620-81E6-AD341FDCC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3ECA-032B-4334-8D4B-6383582258E7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7D3057-2449-44B8-BC03-61618678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9E515-6415-45E4-AFF8-861093DB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55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8FE58-1F23-4A3E-A878-FCD4AA25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42CBF-9F08-4B93-B7FD-EFE36F61F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B647D7-06FB-49C7-B026-1353FAE9A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45E170-D3EA-4797-BB3A-AB0193B92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0BA8B2-22F3-46FA-A42B-0A7BB1374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740DD4-9330-4538-9F74-21641F76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6F32-39BB-405E-AA15-52ADC5491167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FB7B2E-94FC-4CF2-B761-90E0DD37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1F79EB-CFFD-494F-A15D-5D3A6BCE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874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662E5-DA24-46F5-B479-BA28E24A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D79711-9DE8-46BA-A12D-4368832D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6F38-1E70-436C-8CF5-44705371CE47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FE8AC9-04C5-4A95-B334-5A2374D2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C8B5ED-F903-461B-B7FF-590DEDC6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83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FB3B63-2FB4-4A05-9C47-44CB0DBA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514F-951A-4E18-81BA-25255121DDBB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C1B495-64B5-4124-A24D-DC14BE06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9C7EAE-979E-47CF-B437-DA340BA5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90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534C4-CF8C-4388-93D4-E2267E00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57784-1051-4566-9E6F-3560C1CBA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B1E5E-6DCE-4D6C-A774-7F1E22C9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902D01-B729-42A7-9797-D115139C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BE53-2275-496B-92C1-671E13FE74DE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8066C-3F09-4E66-88E5-368787A1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F39444-86AC-4759-B67C-491557B9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25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DB851-3483-459D-A40E-9CFCDBAE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EDBFA6-CA04-4440-9908-E1AC2F8FB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1EC2B4-9BA8-47FD-9FE4-617E7E11B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37CA0-D2B6-4B5C-A3FF-6FC119E2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9A87-D2F3-413B-AF92-5055819BD557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08630F-4154-4CAF-997C-C4AB1CF4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AB4CF7-4501-4AFF-9EB4-DEB619AB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350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195438-5800-4871-889C-F9D0EFCB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99CA07-1FF8-46BF-B1C4-329D28A4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E1E1C-A898-4ADE-AEB0-C43FD6022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20EA7-BA54-41F1-97D4-5EE38A5A3DD9}" type="datetime1">
              <a:rPr lang="ko-KR" altLang="en-US" smtClean="0"/>
              <a:t>2021. 12. 27.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5C3E7-548E-43BA-87A0-0AB2A8B7B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129C4-FECD-4E1C-8518-5876291DF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00FDE-FF35-4030-9DA0-C8BFB6118E3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64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vancedwebranking.com/html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anua-taEpv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2011/WD-html5-20110405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nghwan2.github.io/web1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s.naver.com/entry.nhn?docId=3579095&amp;cid=59086&amp;categoryId=5909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erms.naver.com/entry.nhn?docId=3579095&amp;cid=59086&amp;categoryId=5909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B4DFE-C6AE-4542-9EF7-A862BB065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7200" b="1" dirty="0"/>
              <a:t>프로그래밍과 </a:t>
            </a:r>
            <a:r>
              <a:rPr lang="en-US" altLang="ko-KR" sz="7200" b="1" dirty="0"/>
              <a:t>HTML</a:t>
            </a:r>
            <a:endParaRPr lang="ko-KR" altLang="en-US" sz="7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1AFC08-73DE-4F7A-8597-1625F88DAB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Crawl the world with html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EF5B-45CD-48DE-8940-9EC7D42E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662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EE0669-5033-4396-A602-A8DE87DE738D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14555-9FE9-4E82-821C-5EEE180C46A6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HTML </a:t>
            </a:r>
            <a:r>
              <a:rPr lang="ko-KR" altLang="en-US" sz="2400" b="1">
                <a:solidFill>
                  <a:srgbClr val="FF0000"/>
                </a:solidFill>
              </a:rPr>
              <a:t>코딩</a:t>
            </a:r>
          </a:p>
        </p:txBody>
      </p:sp>
      <p:pic>
        <p:nvPicPr>
          <p:cNvPr id="4" name="HTML코딩">
            <a:hlinkClick r:id="" action="ppaction://media"/>
            <a:extLst>
              <a:ext uri="{FF2B5EF4-FFF2-40B4-BE49-F238E27FC236}">
                <a16:creationId xmlns:a16="http://schemas.microsoft.com/office/drawing/2014/main" id="{6060A5B0-67F4-4146-823A-717B68211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324" y="1447640"/>
            <a:ext cx="9586636" cy="5325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47426-BAEF-427A-AC08-17E7F0CCA2CD}"/>
              </a:ext>
            </a:extLst>
          </p:cNvPr>
          <p:cNvSpPr txBox="1"/>
          <p:nvPr/>
        </p:nvSpPr>
        <p:spPr>
          <a:xfrm>
            <a:off x="7498080" y="916202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사람이 코딩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5E160-F53A-4357-9DDF-EAE2337519F7}"/>
              </a:ext>
            </a:extLst>
          </p:cNvPr>
          <p:cNvSpPr txBox="1"/>
          <p:nvPr/>
        </p:nvSpPr>
        <p:spPr>
          <a:xfrm>
            <a:off x="2474927" y="916202"/>
            <a:ext cx="23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웹사이트 반영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CED17B-7794-4ACA-99FB-01061C850B68}"/>
              </a:ext>
            </a:extLst>
          </p:cNvPr>
          <p:cNvSpPr/>
          <p:nvPr/>
        </p:nvSpPr>
        <p:spPr>
          <a:xfrm rot="10800000">
            <a:off x="5363307" y="880228"/>
            <a:ext cx="1671801" cy="443899"/>
          </a:xfrm>
          <a:prstGeom prst="rightArrow">
            <a:avLst>
              <a:gd name="adj1" fmla="val 397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34361-2086-427A-994B-2E79396F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52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129CF2-554A-4BB1-945D-E947A488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71" y="1375290"/>
            <a:ext cx="9472402" cy="5276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81757-DBBC-448B-A7CA-CB330D70D956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7EFAE-8404-4959-A912-1AAB8BB4F7F0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HTML </a:t>
            </a:r>
            <a:r>
              <a:rPr lang="ko-KR" altLang="en-US" sz="2400" b="1">
                <a:solidFill>
                  <a:srgbClr val="FF0000"/>
                </a:solidFill>
              </a:rPr>
              <a:t>코딩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6BDAF2-C0AC-41CC-86F3-2D2A3606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9C5E0-7A91-0143-AD57-7645D0B197F6}"/>
              </a:ext>
            </a:extLst>
          </p:cNvPr>
          <p:cNvSpPr txBox="1"/>
          <p:nvPr/>
        </p:nvSpPr>
        <p:spPr>
          <a:xfrm>
            <a:off x="6169572" y="431506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>
                <a:latin typeface="Arial" panose="020B0604020202020204" pitchFamily="34" charset="0"/>
                <a:cs typeface="Arial" panose="020B0604020202020204" pitchFamily="34" charset="0"/>
              </a:rPr>
              <a:t>&lt;h1&gt;, &lt;ol&gt;, &lt;li&gt;, &lt;p&gt;    -&gt; html </a:t>
            </a:r>
            <a:r>
              <a:rPr kumimoji="1" lang="ko-KR" altLang="en-US" sz="2400">
                <a:latin typeface="Arial" panose="020B0604020202020204" pitchFamily="34" charset="0"/>
                <a:cs typeface="Arial" panose="020B0604020202020204" pitchFamily="34" charset="0"/>
              </a:rPr>
              <a:t>태그</a:t>
            </a:r>
            <a:endParaRPr kumimoji="1" lang="ko-Kore-KR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3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3C911-2A93-4F6B-8B54-C220A120E81C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59596-4F33-47FF-BAFB-51F0086E79EC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HTML</a:t>
            </a:r>
            <a:r>
              <a:rPr lang="ko-KR" altLang="en-US" sz="2400" b="1">
                <a:solidFill>
                  <a:srgbClr val="FF0000"/>
                </a:solidFill>
              </a:rPr>
              <a:t> 언어의 장점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C4299-7538-4C8F-B04A-96EDD47ED271}"/>
              </a:ext>
            </a:extLst>
          </p:cNvPr>
          <p:cNvSpPr txBox="1"/>
          <p:nvPr/>
        </p:nvSpPr>
        <p:spPr>
          <a:xfrm>
            <a:off x="1325880" y="1566951"/>
            <a:ext cx="93154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1. </a:t>
            </a:r>
            <a:r>
              <a:rPr lang="ko-KR" altLang="en-US" sz="2400"/>
              <a:t>배우기 쉽다</a:t>
            </a:r>
            <a:endParaRPr lang="en-US" altLang="ko-KR" sz="2400"/>
          </a:p>
          <a:p>
            <a:endParaRPr lang="en-US" altLang="ko-KR" sz="2000"/>
          </a:p>
          <a:p>
            <a:pPr marL="342900" indent="-342900">
              <a:buFontTx/>
              <a:buChar char="-"/>
            </a:pPr>
            <a:r>
              <a:rPr lang="ko-KR" altLang="en-US" sz="2000"/>
              <a:t>웹페이지를 구성하는 언어</a:t>
            </a:r>
            <a:r>
              <a:rPr lang="en-US" altLang="ko-KR" sz="200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2000"/>
              <a:t>글</a:t>
            </a:r>
            <a:r>
              <a:rPr lang="en-US" altLang="ko-KR" sz="2000"/>
              <a:t>(</a:t>
            </a:r>
            <a:r>
              <a:rPr lang="ko-KR" altLang="en-US" sz="2000"/>
              <a:t>전자문서</a:t>
            </a:r>
            <a:r>
              <a:rPr lang="en-US" altLang="ko-KR" sz="2000"/>
              <a:t>)</a:t>
            </a:r>
            <a:r>
              <a:rPr lang="ko-KR" altLang="en-US" sz="2000"/>
              <a:t> 쓰는 방법 </a:t>
            </a:r>
            <a:endParaRPr lang="en-US" altLang="ko-KR" sz="2000"/>
          </a:p>
          <a:p>
            <a:pPr marL="342900" indent="-342900">
              <a:buAutoNum type="arabicPeriod"/>
            </a:pPr>
            <a:endParaRPr lang="en-US" altLang="ko-KR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07899-BBAF-46A8-B49A-8AB2144769BB}"/>
              </a:ext>
            </a:extLst>
          </p:cNvPr>
          <p:cNvSpPr txBox="1"/>
          <p:nvPr/>
        </p:nvSpPr>
        <p:spPr>
          <a:xfrm>
            <a:off x="1325880" y="3803047"/>
            <a:ext cx="1016127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2. Public domain(</a:t>
            </a:r>
            <a:r>
              <a:rPr lang="ko-KR" altLang="en-US" sz="2400"/>
              <a:t>저작권 없음</a:t>
            </a:r>
            <a:r>
              <a:rPr lang="en-US" altLang="ko-KR" sz="2400"/>
              <a:t>)</a:t>
            </a:r>
          </a:p>
          <a:p>
            <a:endParaRPr lang="en-US" altLang="ko-KR" sz="2000"/>
          </a:p>
          <a:p>
            <a:r>
              <a:rPr lang="en-US" altLang="ko-KR" sz="2000"/>
              <a:t>-</a:t>
            </a:r>
            <a:r>
              <a:rPr lang="ko-KR" altLang="en-US" sz="2000"/>
              <a:t> </a:t>
            </a:r>
            <a:r>
              <a:rPr lang="en-US" altLang="ko-KR" sz="2000"/>
              <a:t>web</a:t>
            </a:r>
            <a:r>
              <a:rPr lang="ko-KR" altLang="ko-KR" sz="2000"/>
              <a:t>은 무료 퍼블리싱 언어이다</a:t>
            </a:r>
            <a:r>
              <a:rPr lang="en-US" altLang="ko-KR" sz="2000"/>
              <a:t>.</a:t>
            </a:r>
          </a:p>
          <a:p>
            <a:r>
              <a:rPr lang="en-US" altLang="ko-KR" sz="2000"/>
              <a:t>    </a:t>
            </a:r>
            <a:r>
              <a:rPr lang="ko-KR" altLang="en-US" sz="2000"/>
              <a:t>구글</a:t>
            </a:r>
            <a:r>
              <a:rPr lang="en-US" altLang="ko-KR" sz="2000"/>
              <a:t>, </a:t>
            </a:r>
            <a:r>
              <a:rPr lang="ko-KR" altLang="en-US" sz="2000"/>
              <a:t>네이버 등이 각자의 웹사이트를 만들 수 있다</a:t>
            </a:r>
            <a:r>
              <a:rPr lang="en-US" altLang="ko-KR" sz="2000"/>
              <a:t>.</a:t>
            </a:r>
            <a:endParaRPr lang="ko-KR" altLang="ko-KR" sz="2000"/>
          </a:p>
          <a:p>
            <a:r>
              <a:rPr lang="en-US" altLang="ko-KR" sz="2000"/>
              <a:t>- web</a:t>
            </a:r>
            <a:r>
              <a:rPr lang="ko-KR" altLang="ko-KR" sz="2000"/>
              <a:t>은 확장자가</a:t>
            </a:r>
            <a:r>
              <a:rPr lang="en-US" altLang="ko-KR" sz="2000"/>
              <a:t> .html</a:t>
            </a:r>
            <a:r>
              <a:rPr lang="ko-KR" altLang="ko-KR" sz="2000"/>
              <a:t>이다</a:t>
            </a:r>
            <a:r>
              <a:rPr lang="en-US" altLang="ko-KR" sz="2000"/>
              <a:t>. </a:t>
            </a:r>
            <a:r>
              <a:rPr lang="ko-KR" altLang="ko-KR" sz="2000"/>
              <a:t>확장자가</a:t>
            </a:r>
            <a:r>
              <a:rPr lang="en-US" altLang="ko-KR" sz="2000"/>
              <a:t> .html</a:t>
            </a:r>
            <a:r>
              <a:rPr lang="ko-KR" altLang="ko-KR" sz="2000"/>
              <a:t>인 파일은 웹브라우저로 열도록 되어있다</a:t>
            </a:r>
            <a:r>
              <a:rPr lang="en-US" altLang="ko-KR" sz="2000"/>
              <a:t>.</a:t>
            </a:r>
          </a:p>
          <a:p>
            <a:pPr marL="342900" indent="-342900">
              <a:buAutoNum type="arabicPeriod"/>
            </a:pPr>
            <a:endParaRPr lang="ko-KR" altLang="en-US" sz="16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72DF3-2BBE-4C57-AA11-159782BA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18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A02618-88AE-4E4F-BF04-CB985BF2B983}"/>
              </a:ext>
            </a:extLst>
          </p:cNvPr>
          <p:cNvSpPr txBox="1"/>
          <p:nvPr/>
        </p:nvSpPr>
        <p:spPr>
          <a:xfrm>
            <a:off x="2731770" y="2672834"/>
            <a:ext cx="7235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/>
              <a:t>Visual Studio Code</a:t>
            </a:r>
          </a:p>
          <a:p>
            <a:pPr algn="ctr"/>
            <a:r>
              <a:rPr lang="ko-KR" altLang="en-US" sz="6000"/>
              <a:t> 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501207-958B-4767-9EC9-D0079D6B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94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E865D7-30EC-45C7-B166-7FDC9C15109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E865C-5D9D-410B-B7E1-62BB46DA5E8F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준비물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32208B-67DF-49E8-BAD1-98750991C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53" y="1430812"/>
            <a:ext cx="6575838" cy="2959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18F80-8992-4DA8-B30D-1E6DF8DEB43F}"/>
              </a:ext>
            </a:extLst>
          </p:cNvPr>
          <p:cNvSpPr txBox="1"/>
          <p:nvPr/>
        </p:nvSpPr>
        <p:spPr>
          <a:xfrm>
            <a:off x="3314700" y="1107648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웹 브라우저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95D99-4552-4FEC-A286-2A4B28B19D5E}"/>
              </a:ext>
            </a:extLst>
          </p:cNvPr>
          <p:cNvSpPr txBox="1"/>
          <p:nvPr/>
        </p:nvSpPr>
        <p:spPr>
          <a:xfrm>
            <a:off x="7006479" y="1107648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에디터</a:t>
            </a:r>
          </a:p>
        </p:txBody>
      </p:sp>
      <p:pic>
        <p:nvPicPr>
          <p:cNvPr id="1032" name="Picture 8" descr="í¬ë¡¬ì ëí ì´ë¯¸ì§ ê²ìê²°ê³¼">
            <a:extLst>
              <a:ext uri="{FF2B5EF4-FFF2-40B4-BE49-F238E27FC236}">
                <a16:creationId xmlns:a16="http://schemas.microsoft.com/office/drawing/2014/main" id="{ABC4A131-2F5D-4439-A77D-33B42E191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86" y="4474166"/>
            <a:ext cx="2033139" cy="11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ì ëí ì´ë¯¸ì§ ê²ìê²°ê³¼">
            <a:extLst>
              <a:ext uri="{FF2B5EF4-FFF2-40B4-BE49-F238E27FC236}">
                <a16:creationId xmlns:a16="http://schemas.microsoft.com/office/drawing/2014/main" id="{CBAA4FDD-7C23-4C41-8E3D-AC0B43C9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79" y="4474167"/>
            <a:ext cx="2290342" cy="114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79CDB-188E-4172-9152-13028B40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601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086240-8122-40F5-9928-172E43494FDB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01225-893D-4924-B6BB-E364C5D9303A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HTML Editor </a:t>
            </a:r>
            <a:r>
              <a:rPr lang="ko-KR" altLang="en-US" sz="2400" b="1">
                <a:solidFill>
                  <a:srgbClr val="FF0000"/>
                </a:solidFill>
              </a:rPr>
              <a:t>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92646-2D13-435E-A3B6-7F28833A85CF}"/>
              </a:ext>
            </a:extLst>
          </p:cNvPr>
          <p:cNvSpPr txBox="1"/>
          <p:nvPr/>
        </p:nvSpPr>
        <p:spPr>
          <a:xfrm>
            <a:off x="1092024" y="5054853"/>
            <a:ext cx="10155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/>
              <a:t>우리는 </a:t>
            </a:r>
            <a:r>
              <a:rPr lang="en-US" altLang="ko-KR" sz="2800">
                <a:solidFill>
                  <a:srgbClr val="FF0000"/>
                </a:solidFill>
              </a:rPr>
              <a:t>VSC(Visual Studio Code) </a:t>
            </a:r>
            <a:r>
              <a:rPr lang="ko-KR" altLang="en-US" sz="2800"/>
              <a:t>에디터를 사용할 것입니다</a:t>
            </a:r>
            <a:endParaRPr lang="en-US" altLang="ko-KR" sz="2800"/>
          </a:p>
          <a:p>
            <a:pPr algn="ctr"/>
            <a:r>
              <a:rPr lang="ko-KR" altLang="en-US" sz="2800"/>
              <a:t>장점 </a:t>
            </a:r>
            <a:r>
              <a:rPr lang="en-US" altLang="ko-KR" sz="2800"/>
              <a:t>: </a:t>
            </a:r>
            <a:r>
              <a:rPr lang="ko-KR" altLang="en-US" sz="2800"/>
              <a:t>무료</a:t>
            </a:r>
            <a:r>
              <a:rPr lang="en-US" altLang="ko-KR" sz="2800"/>
              <a:t>, </a:t>
            </a:r>
            <a:r>
              <a:rPr lang="ko-KR" altLang="en-US" sz="2800"/>
              <a:t>가볍다</a:t>
            </a:r>
            <a:r>
              <a:rPr lang="en-US" altLang="ko-KR" sz="2800"/>
              <a:t>, </a:t>
            </a:r>
            <a:r>
              <a:rPr lang="ko-KR" altLang="en-US" sz="2800"/>
              <a:t>강력</a:t>
            </a:r>
            <a:r>
              <a:rPr lang="en-US" altLang="ko-KR" sz="2800"/>
              <a:t>, </a:t>
            </a:r>
            <a:r>
              <a:rPr lang="ko-KR" altLang="en-US" sz="2800"/>
              <a:t>다양한 </a:t>
            </a:r>
            <a:r>
              <a:rPr lang="en-US" altLang="ko-KR" sz="2800"/>
              <a:t>os</a:t>
            </a:r>
            <a:r>
              <a:rPr lang="en-US" altLang="ko-KR" sz="2000"/>
              <a:t>(</a:t>
            </a:r>
            <a:r>
              <a:rPr lang="ko-KR" altLang="en-US" sz="2000"/>
              <a:t>윈도우</a:t>
            </a:r>
            <a:r>
              <a:rPr lang="en-US" altLang="ko-KR" sz="2000"/>
              <a:t>, </a:t>
            </a:r>
            <a:r>
              <a:rPr lang="ko-KR" altLang="en-US" sz="2000"/>
              <a:t>맥</a:t>
            </a:r>
            <a:r>
              <a:rPr lang="en-US" altLang="ko-KR" sz="2000"/>
              <a:t>,</a:t>
            </a:r>
            <a:r>
              <a:rPr lang="ko-KR" altLang="en-US" sz="2000"/>
              <a:t> 리눅스</a:t>
            </a:r>
            <a:r>
              <a:rPr lang="en-US" altLang="ko-KR" sz="2000"/>
              <a:t>)</a:t>
            </a:r>
            <a:r>
              <a:rPr lang="ko-KR" altLang="en-US" sz="2000"/>
              <a:t> </a:t>
            </a:r>
            <a:r>
              <a:rPr lang="ko-KR" altLang="en-US" sz="2800"/>
              <a:t>지원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D54FCEC-9F31-4823-868C-14A5A38A47F7}"/>
              </a:ext>
            </a:extLst>
          </p:cNvPr>
          <p:cNvSpPr/>
          <p:nvPr/>
        </p:nvSpPr>
        <p:spPr>
          <a:xfrm rot="10800000">
            <a:off x="3394454" y="4416574"/>
            <a:ext cx="5550236" cy="329530"/>
          </a:xfrm>
          <a:prstGeom prst="triangl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VISUAL studio codeì ëí ì´ë¯¸ì§ ê²ìê²°ê³¼">
            <a:extLst>
              <a:ext uri="{FF2B5EF4-FFF2-40B4-BE49-F238E27FC236}">
                <a16:creationId xmlns:a16="http://schemas.microsoft.com/office/drawing/2014/main" id="{E5FFC657-AAB6-4239-A0CC-857F6383E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53" y="2972323"/>
            <a:ext cx="1634359" cy="81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89BB304E-766E-41AF-BBFB-234EBEDF0ADE}"/>
              </a:ext>
            </a:extLst>
          </p:cNvPr>
          <p:cNvSpPr/>
          <p:nvPr/>
        </p:nvSpPr>
        <p:spPr>
          <a:xfrm rot="10800000">
            <a:off x="3394454" y="2254087"/>
            <a:ext cx="5550236" cy="329530"/>
          </a:xfrm>
          <a:prstGeom prst="triangl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atomì ëí ì´ë¯¸ì§ ê²ìê²°ê³¼">
            <a:extLst>
              <a:ext uri="{FF2B5EF4-FFF2-40B4-BE49-F238E27FC236}">
                <a16:creationId xmlns:a16="http://schemas.microsoft.com/office/drawing/2014/main" id="{E612F319-8B65-4A7C-B4B2-56CB8707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60" y="3092333"/>
            <a:ext cx="1859017" cy="6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86AB9-7AF7-4FF4-8F0A-F9CD6DFF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4D4C89-9D9C-3248-961F-1923F1530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857" y="1044510"/>
            <a:ext cx="7590286" cy="9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9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B4796C-1959-4EF1-9768-670A414A2C97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5CA2C-9AF3-4E59-8F87-03B8711978DA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VSC </a:t>
            </a:r>
            <a:r>
              <a:rPr lang="ko-KR" altLang="en-US" sz="2400" b="1">
                <a:solidFill>
                  <a:srgbClr val="FF0000"/>
                </a:solidFill>
              </a:rPr>
              <a:t>설치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2D4F6B-1564-42C2-8625-A4168A72F1F5}"/>
              </a:ext>
            </a:extLst>
          </p:cNvPr>
          <p:cNvSpPr/>
          <p:nvPr/>
        </p:nvSpPr>
        <p:spPr>
          <a:xfrm>
            <a:off x="914400" y="1089177"/>
            <a:ext cx="4202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2"/>
              </a:rPr>
              <a:t>https://code.visualstudio.com/Download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2E500B-77AF-49FD-8F75-95B8D37B2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58509"/>
            <a:ext cx="8888239" cy="50499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72465D-1F87-4185-BAB1-EAD20C167AEC}"/>
              </a:ext>
            </a:extLst>
          </p:cNvPr>
          <p:cNvSpPr/>
          <p:nvPr/>
        </p:nvSpPr>
        <p:spPr>
          <a:xfrm>
            <a:off x="1991360" y="4998720"/>
            <a:ext cx="1849120" cy="538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1BB668-1779-455D-83F2-512DF89E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543E84-51D1-4737-8640-7B9AF9169FE0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478D59-034F-4C4F-A620-4449FEB7C4E7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최초의 웹페이지 작성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76BBA9-EA33-453C-AB44-AFD77346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77A8-9E0A-9A42-8BD2-796F0A85C7B2}"/>
              </a:ext>
            </a:extLst>
          </p:cNvPr>
          <p:cNvSpPr txBox="1"/>
          <p:nvPr/>
        </p:nvSpPr>
        <p:spPr>
          <a:xfrm>
            <a:off x="10109771" y="56610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1C1D3C-2028-A041-B7FA-9638368D48C3}"/>
              </a:ext>
            </a:extLst>
          </p:cNvPr>
          <p:cNvGrpSpPr/>
          <p:nvPr/>
        </p:nvGrpSpPr>
        <p:grpSpPr>
          <a:xfrm>
            <a:off x="991870" y="1500623"/>
            <a:ext cx="5928630" cy="4345104"/>
            <a:chOff x="830735" y="1427243"/>
            <a:chExt cx="6744059" cy="49427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7FAE6DB-BCCA-3547-A901-1658AC6F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735" y="1427243"/>
              <a:ext cx="6743974" cy="171664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103204C-F354-144E-A461-715FD54D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735" y="3796860"/>
              <a:ext cx="6744059" cy="25731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28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A02618-88AE-4E4F-BF04-CB985BF2B983}"/>
              </a:ext>
            </a:extLst>
          </p:cNvPr>
          <p:cNvSpPr txBox="1"/>
          <p:nvPr/>
        </p:nvSpPr>
        <p:spPr>
          <a:xfrm>
            <a:off x="2731770" y="2921168"/>
            <a:ext cx="7235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/>
              <a:t>HTML </a:t>
            </a:r>
            <a:r>
              <a:rPr lang="ko-KR" altLang="en-US" sz="6000"/>
              <a:t>문법</a:t>
            </a:r>
            <a:r>
              <a:rPr lang="en-US" altLang="ko-KR" sz="6000"/>
              <a:t> : </a:t>
            </a:r>
            <a:r>
              <a:rPr lang="ko-KR" altLang="en-US" sz="6000"/>
              <a:t>태그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C6B6FB-E09C-4D13-BAAA-67CA3749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937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F25BA8-2E9B-43A7-959F-CCA9978E1600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20DAE-1CA0-4584-B5CD-0123596EED07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주석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D2DCCF-3484-4C41-A7F1-E6AF77E43EBF}"/>
              </a:ext>
            </a:extLst>
          </p:cNvPr>
          <p:cNvSpPr/>
          <p:nvPr/>
        </p:nvSpPr>
        <p:spPr>
          <a:xfrm>
            <a:off x="779390" y="2042268"/>
            <a:ext cx="46248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/>
              <a:t>HTML</a:t>
            </a:r>
            <a:r>
              <a:rPr lang="ko-KR" altLang="en-US" sz="2000"/>
              <a:t>은            </a:t>
            </a:r>
            <a:r>
              <a:rPr lang="en-US" altLang="ko-KR" sz="2000">
                <a:solidFill>
                  <a:srgbClr val="0070C0"/>
                </a:solidFill>
              </a:rPr>
              <a:t>&lt;!-- </a:t>
            </a:r>
            <a:r>
              <a:rPr lang="ko-KR" altLang="en-US" sz="2000">
                <a:solidFill>
                  <a:srgbClr val="0070C0"/>
                </a:solidFill>
              </a:rPr>
              <a:t>코멘트할 내용 </a:t>
            </a:r>
            <a:r>
              <a:rPr lang="en-US" altLang="ko-KR" sz="2000">
                <a:solidFill>
                  <a:srgbClr val="0070C0"/>
                </a:solidFill>
              </a:rPr>
              <a:t>--&gt;</a:t>
            </a:r>
          </a:p>
          <a:p>
            <a:endParaRPr lang="en-US" altLang="ko-KR" sz="2000"/>
          </a:p>
          <a:p>
            <a:r>
              <a:rPr lang="en-US" altLang="ko-KR" sz="2000"/>
              <a:t>CSS</a:t>
            </a:r>
            <a:r>
              <a:rPr lang="ko-KR" altLang="en-US" sz="2000"/>
              <a:t>는                </a:t>
            </a:r>
            <a:r>
              <a:rPr lang="en-US" altLang="ko-KR" sz="2000"/>
              <a:t>/* </a:t>
            </a:r>
            <a:r>
              <a:rPr lang="ko-KR" altLang="en-US" sz="2000"/>
              <a:t>코멘트할 내용 *</a:t>
            </a:r>
            <a:r>
              <a:rPr lang="en-US" altLang="ko-KR" sz="2000"/>
              <a:t>/</a:t>
            </a:r>
          </a:p>
          <a:p>
            <a:endParaRPr lang="en-US" altLang="ko-KR" sz="2000"/>
          </a:p>
          <a:p>
            <a:r>
              <a:rPr lang="en-US" altLang="ko-KR" sz="2000"/>
              <a:t>Javascript</a:t>
            </a:r>
            <a:r>
              <a:rPr lang="ko-KR" altLang="en-US" sz="2000"/>
              <a:t>는    </a:t>
            </a:r>
            <a:r>
              <a:rPr lang="en-US" altLang="ko-KR" sz="2000"/>
              <a:t>// </a:t>
            </a:r>
            <a:r>
              <a:rPr lang="ko-KR" altLang="en-US" sz="2000"/>
              <a:t>코멘트할 내용</a:t>
            </a:r>
            <a:endParaRPr lang="en-US" altLang="ko-KR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6DAC0-B2F1-48E3-B8CC-745C530274B3}"/>
              </a:ext>
            </a:extLst>
          </p:cNvPr>
          <p:cNvSpPr txBox="1"/>
          <p:nvPr/>
        </p:nvSpPr>
        <p:spPr>
          <a:xfrm>
            <a:off x="779390" y="872716"/>
            <a:ext cx="616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코드의 내용을 설명해준다</a:t>
            </a:r>
            <a:r>
              <a:rPr lang="en-US" altLang="ko-KR"/>
              <a:t>.</a:t>
            </a:r>
          </a:p>
          <a:p>
            <a:r>
              <a:rPr lang="ko-KR" altLang="en-US"/>
              <a:t>유지보수</a:t>
            </a:r>
            <a:r>
              <a:rPr lang="en-US" altLang="ko-KR"/>
              <a:t>, </a:t>
            </a:r>
            <a:r>
              <a:rPr lang="ko-KR" altLang="en-US"/>
              <a:t>인수인계 시 중요함</a:t>
            </a:r>
            <a:r>
              <a:rPr lang="en-US" altLang="ko-KR"/>
              <a:t>!!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BB6E92-CCC1-43AC-9087-90D60BD8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27" y="1805566"/>
            <a:ext cx="6457607" cy="463816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FAE5C-57A1-4574-A4E3-A02B2343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245BBB-D6C3-1241-9B2E-91A5C4AF5A07}"/>
              </a:ext>
            </a:extLst>
          </p:cNvPr>
          <p:cNvSpPr txBox="1"/>
          <p:nvPr/>
        </p:nvSpPr>
        <p:spPr>
          <a:xfrm>
            <a:off x="7762835" y="72679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/>
              <a:t>설명충</a:t>
            </a:r>
            <a:endParaRPr kumimoji="1" lang="ko-Kore-KR" altLang="en-US" sz="4800" b="1"/>
          </a:p>
        </p:txBody>
      </p:sp>
    </p:spTree>
    <p:extLst>
      <p:ext uri="{BB962C8B-B14F-4D97-AF65-F5344CB8AC3E}">
        <p14:creationId xmlns:p14="http://schemas.microsoft.com/office/powerpoint/2010/main" val="113808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3099ED-2A8B-4C65-AF2C-928526D6D485}"/>
              </a:ext>
            </a:extLst>
          </p:cNvPr>
          <p:cNvSpPr txBox="1"/>
          <p:nvPr/>
        </p:nvSpPr>
        <p:spPr>
          <a:xfrm>
            <a:off x="1880228" y="2367171"/>
            <a:ext cx="86079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/>
              <a:t>Crawl the world </a:t>
            </a:r>
          </a:p>
          <a:p>
            <a:pPr algn="ctr"/>
            <a:r>
              <a:rPr lang="en-US" altLang="ko-KR" sz="6600"/>
              <a:t>with html</a:t>
            </a:r>
            <a:endParaRPr lang="ko-KR" altLang="en-US" sz="6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E11042-B581-4F1C-B6F8-BA9C27C9E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43" y="4236631"/>
            <a:ext cx="2123658" cy="2123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93022-F1B2-4D38-920A-EE5C7758A37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257E7-3034-4EB8-B7CE-AF57512EFFF8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문제의식을 가지는 사람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98E7F6-AD22-416D-8E7F-32235E04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85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F25BA8-2E9B-43A7-959F-CCA9978E1600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20DAE-1CA0-4584-B5CD-0123596EED07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주석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D2DCCF-3484-4C41-A7F1-E6AF77E43EBF}"/>
              </a:ext>
            </a:extLst>
          </p:cNvPr>
          <p:cNvSpPr/>
          <p:nvPr/>
        </p:nvSpPr>
        <p:spPr>
          <a:xfrm>
            <a:off x="779390" y="2042268"/>
            <a:ext cx="46248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/>
              <a:t>HTML</a:t>
            </a:r>
            <a:r>
              <a:rPr lang="ko-KR" altLang="en-US" sz="2000"/>
              <a:t>은            </a:t>
            </a:r>
            <a:r>
              <a:rPr lang="en-US" altLang="ko-KR" sz="2000">
                <a:solidFill>
                  <a:srgbClr val="0070C0"/>
                </a:solidFill>
              </a:rPr>
              <a:t>&lt;!-- </a:t>
            </a:r>
            <a:r>
              <a:rPr lang="ko-KR" altLang="en-US" sz="2000">
                <a:solidFill>
                  <a:srgbClr val="0070C0"/>
                </a:solidFill>
              </a:rPr>
              <a:t>코멘트할 내용 </a:t>
            </a:r>
            <a:r>
              <a:rPr lang="en-US" altLang="ko-KR" sz="2000">
                <a:solidFill>
                  <a:srgbClr val="0070C0"/>
                </a:solidFill>
              </a:rPr>
              <a:t>--&gt;</a:t>
            </a:r>
          </a:p>
          <a:p>
            <a:endParaRPr lang="en-US" altLang="ko-KR" sz="2000"/>
          </a:p>
          <a:p>
            <a:r>
              <a:rPr lang="en-US" altLang="ko-KR" sz="2000"/>
              <a:t>CSS</a:t>
            </a:r>
            <a:r>
              <a:rPr lang="ko-KR" altLang="en-US" sz="2000"/>
              <a:t>는                </a:t>
            </a:r>
            <a:r>
              <a:rPr lang="en-US" altLang="ko-KR" sz="2000"/>
              <a:t>/* </a:t>
            </a:r>
            <a:r>
              <a:rPr lang="ko-KR" altLang="en-US" sz="2000"/>
              <a:t>코멘트할 내용 *</a:t>
            </a:r>
            <a:r>
              <a:rPr lang="en-US" altLang="ko-KR" sz="2000"/>
              <a:t>/</a:t>
            </a:r>
          </a:p>
          <a:p>
            <a:endParaRPr lang="en-US" altLang="ko-KR" sz="2000"/>
          </a:p>
          <a:p>
            <a:r>
              <a:rPr lang="en-US" altLang="ko-KR" sz="2000"/>
              <a:t>Javascript</a:t>
            </a:r>
            <a:r>
              <a:rPr lang="ko-KR" altLang="en-US" sz="2000"/>
              <a:t>는    </a:t>
            </a:r>
            <a:r>
              <a:rPr lang="en-US" altLang="ko-KR" sz="2000"/>
              <a:t>// </a:t>
            </a:r>
            <a:r>
              <a:rPr lang="ko-KR" altLang="en-US" sz="2000"/>
              <a:t>코멘트할 내용</a:t>
            </a:r>
            <a:endParaRPr lang="en-US" altLang="ko-KR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6DAC0-B2F1-48E3-B8CC-745C530274B3}"/>
              </a:ext>
            </a:extLst>
          </p:cNvPr>
          <p:cNvSpPr txBox="1"/>
          <p:nvPr/>
        </p:nvSpPr>
        <p:spPr>
          <a:xfrm>
            <a:off x="779390" y="872716"/>
            <a:ext cx="616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코드의 내용을 설명해준다</a:t>
            </a:r>
            <a:r>
              <a:rPr lang="en-US" altLang="ko-KR"/>
              <a:t>.</a:t>
            </a:r>
          </a:p>
          <a:p>
            <a:r>
              <a:rPr lang="ko-KR" altLang="en-US"/>
              <a:t>유지보수</a:t>
            </a:r>
            <a:r>
              <a:rPr lang="en-US" altLang="ko-KR"/>
              <a:t>, </a:t>
            </a:r>
            <a:r>
              <a:rPr lang="ko-KR" altLang="en-US"/>
              <a:t>인수인계 시 중요함</a:t>
            </a:r>
            <a:r>
              <a:rPr lang="en-US" altLang="ko-KR"/>
              <a:t>!!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6E6BDC8-2B6B-EA45-A145-252C51B9AA68}"/>
              </a:ext>
            </a:extLst>
          </p:cNvPr>
          <p:cNvGrpSpPr/>
          <p:nvPr/>
        </p:nvGrpSpPr>
        <p:grpSpPr>
          <a:xfrm>
            <a:off x="5642427" y="1805566"/>
            <a:ext cx="6457607" cy="4638165"/>
            <a:chOff x="6680277" y="2305615"/>
            <a:chExt cx="5261436" cy="377901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BB6E92-CCC1-43AC-9087-90D60BD80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0277" y="2305615"/>
              <a:ext cx="5261436" cy="377901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3BCAF5-2629-4BC0-8EE0-5CBDCD0E7678}"/>
                </a:ext>
              </a:extLst>
            </p:cNvPr>
            <p:cNvSpPr/>
            <p:nvPr/>
          </p:nvSpPr>
          <p:spPr>
            <a:xfrm>
              <a:off x="6786880" y="2867532"/>
              <a:ext cx="2448560" cy="1800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8D4668E-C1EA-42A2-984B-876B59BD735F}"/>
                </a:ext>
              </a:extLst>
            </p:cNvPr>
            <p:cNvSpPr/>
            <p:nvPr/>
          </p:nvSpPr>
          <p:spPr>
            <a:xfrm>
              <a:off x="9100844" y="3352415"/>
              <a:ext cx="2692400" cy="10290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BAEDB9-EE62-4F7E-B2B2-D54231957096}"/>
                </a:ext>
              </a:extLst>
            </p:cNvPr>
            <p:cNvSpPr/>
            <p:nvPr/>
          </p:nvSpPr>
          <p:spPr>
            <a:xfrm>
              <a:off x="6786880" y="4527265"/>
              <a:ext cx="2730500" cy="1818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F6FB34-9149-41EA-9730-B3B984343EE4}"/>
                </a:ext>
              </a:extLst>
            </p:cNvPr>
            <p:cNvSpPr/>
            <p:nvPr/>
          </p:nvSpPr>
          <p:spPr>
            <a:xfrm>
              <a:off x="9118600" y="4981187"/>
              <a:ext cx="2692400" cy="352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FAE5C-57A1-4574-A4E3-A02B2343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A5B56-FBFF-5143-9F2F-26F0100BC988}"/>
              </a:ext>
            </a:extLst>
          </p:cNvPr>
          <p:cNvSpPr txBox="1"/>
          <p:nvPr/>
        </p:nvSpPr>
        <p:spPr>
          <a:xfrm>
            <a:off x="7762835" y="72679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/>
              <a:t>설명충</a:t>
            </a:r>
            <a:endParaRPr kumimoji="1" lang="ko-Kore-KR" altLang="en-US" sz="4800" b="1"/>
          </a:p>
        </p:txBody>
      </p:sp>
    </p:spTree>
    <p:extLst>
      <p:ext uri="{BB962C8B-B14F-4D97-AF65-F5344CB8AC3E}">
        <p14:creationId xmlns:p14="http://schemas.microsoft.com/office/powerpoint/2010/main" val="53778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기본문법 </a:t>
            </a:r>
            <a:r>
              <a:rPr lang="en-US" altLang="ko-KR" sz="2400" b="1">
                <a:solidFill>
                  <a:srgbClr val="FF0000"/>
                </a:solidFill>
              </a:rPr>
              <a:t>: 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  <a:r>
              <a:rPr lang="en-US" altLang="ko-KR" sz="2400" b="1">
                <a:solidFill>
                  <a:srgbClr val="FF0000"/>
                </a:solidFill>
              </a:rPr>
              <a:t>(tag)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E7E35-87C8-47D5-AC1B-BDFEE223DA1D}"/>
              </a:ext>
            </a:extLst>
          </p:cNvPr>
          <p:cNvSpPr/>
          <p:nvPr/>
        </p:nvSpPr>
        <p:spPr>
          <a:xfrm>
            <a:off x="545916" y="1092427"/>
            <a:ext cx="27404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태그</a:t>
            </a:r>
            <a:r>
              <a:rPr lang="en-US" altLang="ko-KR" sz="2800"/>
              <a:t>(tag) </a:t>
            </a:r>
            <a:r>
              <a:rPr lang="en-US" altLang="ko-KR"/>
              <a:t>: </a:t>
            </a:r>
            <a:r>
              <a:rPr lang="ko-KR" altLang="en-US"/>
              <a:t>설명하는 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4F9C00-2A47-4130-905F-7FF0723B80D1}"/>
              </a:ext>
            </a:extLst>
          </p:cNvPr>
          <p:cNvSpPr/>
          <p:nvPr/>
        </p:nvSpPr>
        <p:spPr>
          <a:xfrm>
            <a:off x="545917" y="2751892"/>
            <a:ext cx="364709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/>
              <a:t>    - strong </a:t>
            </a:r>
            <a:r>
              <a:rPr lang="ko-KR" altLang="en-US" sz="2000"/>
              <a:t>태그 </a:t>
            </a:r>
            <a:r>
              <a:rPr lang="en-US" altLang="ko-KR"/>
              <a:t>: </a:t>
            </a:r>
            <a:r>
              <a:rPr lang="ko-KR" altLang="en-US"/>
              <a:t>글씨 굵게</a:t>
            </a:r>
            <a:endParaRPr lang="en-US" altLang="ko-KR"/>
          </a:p>
          <a:p>
            <a:r>
              <a:rPr lang="en-US" altLang="ko-KR"/>
              <a:t>       (&lt;strong&gt;</a:t>
            </a:r>
            <a:r>
              <a:rPr lang="ko-KR" altLang="en-US"/>
              <a:t>내용</a:t>
            </a:r>
            <a:r>
              <a:rPr lang="en-US" altLang="ko-KR"/>
              <a:t>&lt;/strong&gt;)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E7AC99-848D-4BE4-AA91-FF12DB9EE8E6}"/>
              </a:ext>
            </a:extLst>
          </p:cNvPr>
          <p:cNvSpPr/>
          <p:nvPr/>
        </p:nvSpPr>
        <p:spPr>
          <a:xfrm>
            <a:off x="545916" y="3414067"/>
            <a:ext cx="339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    - u </a:t>
            </a:r>
            <a:r>
              <a:rPr lang="ko-KR" altLang="en-US"/>
              <a:t>태그 </a:t>
            </a:r>
            <a:r>
              <a:rPr lang="en-US" altLang="ko-KR"/>
              <a:t>: underline(</a:t>
            </a:r>
            <a:r>
              <a:rPr lang="ko-KR" altLang="en-US"/>
              <a:t>밑줄</a:t>
            </a:r>
            <a:r>
              <a:rPr lang="en-US" altLang="ko-KR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53FE0-E7A6-4F60-8656-7228CCBB4862}"/>
              </a:ext>
            </a:extLst>
          </p:cNvPr>
          <p:cNvSpPr/>
          <p:nvPr/>
        </p:nvSpPr>
        <p:spPr>
          <a:xfrm>
            <a:off x="545917" y="3804431"/>
            <a:ext cx="2826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    - h </a:t>
            </a:r>
            <a:r>
              <a:rPr lang="ko-KR" altLang="en-US"/>
              <a:t>태그</a:t>
            </a:r>
            <a:r>
              <a:rPr lang="en-US" altLang="ko-KR"/>
              <a:t>(h1~h6)</a:t>
            </a:r>
          </a:p>
          <a:p>
            <a:r>
              <a:rPr lang="en-US" altLang="ko-KR"/>
              <a:t>       ✓ h1~h6</a:t>
            </a:r>
            <a:r>
              <a:rPr lang="ko-KR" altLang="en-US"/>
              <a:t>까지 존재</a:t>
            </a:r>
          </a:p>
          <a:p>
            <a:r>
              <a:rPr lang="en-US" altLang="ko-KR"/>
              <a:t>       ✓ </a:t>
            </a:r>
            <a:r>
              <a:rPr lang="ko-KR" altLang="en-US"/>
              <a:t>자동 줄바꿈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D946E-0B61-46F1-BAF5-3A8EB513A6D2}"/>
              </a:ext>
            </a:extLst>
          </p:cNvPr>
          <p:cNvSpPr/>
          <p:nvPr/>
        </p:nvSpPr>
        <p:spPr>
          <a:xfrm>
            <a:off x="545916" y="1809069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열리는 태그</a:t>
            </a:r>
            <a:r>
              <a:rPr lang="en-US" altLang="ko-KR"/>
              <a:t>, /</a:t>
            </a:r>
            <a:r>
              <a:rPr lang="ko-KR" altLang="en-US"/>
              <a:t>닫히는 태그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119DAB-EBF6-4982-BBA9-B256D64BD43E}"/>
              </a:ext>
            </a:extLst>
          </p:cNvPr>
          <p:cNvSpPr/>
          <p:nvPr/>
        </p:nvSpPr>
        <p:spPr>
          <a:xfrm>
            <a:off x="545916" y="2296158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태그의 종류 </a:t>
            </a:r>
            <a:r>
              <a:rPr lang="en-US" altLang="ko-KR"/>
              <a:t>: 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81BBEA-E89F-4F67-9B4F-A4F65326124F}"/>
              </a:ext>
            </a:extLst>
          </p:cNvPr>
          <p:cNvSpPr/>
          <p:nvPr/>
        </p:nvSpPr>
        <p:spPr>
          <a:xfrm>
            <a:off x="544531" y="4706290"/>
            <a:ext cx="404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    - br</a:t>
            </a:r>
            <a:r>
              <a:rPr lang="ko-KR" altLang="en-US" dirty="0"/>
              <a:t> 태그 </a:t>
            </a:r>
            <a:r>
              <a:rPr lang="en-US" altLang="ko-KR" dirty="0"/>
              <a:t>: </a:t>
            </a:r>
            <a:r>
              <a:rPr lang="ko-KR" altLang="en-US" dirty="0" err="1"/>
              <a:t>줄바꿈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52FF59-7644-45B5-838E-E755A84C4AA6}"/>
              </a:ext>
            </a:extLst>
          </p:cNvPr>
          <p:cNvSpPr/>
          <p:nvPr/>
        </p:nvSpPr>
        <p:spPr>
          <a:xfrm>
            <a:off x="536183" y="5012473"/>
            <a:ext cx="4049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   - p</a:t>
            </a:r>
            <a:r>
              <a:rPr lang="ko-KR" altLang="en-US" dirty="0"/>
              <a:t> 태그 </a:t>
            </a:r>
            <a:r>
              <a:rPr lang="en-US" altLang="ko-KR" dirty="0"/>
              <a:t>: </a:t>
            </a:r>
            <a:r>
              <a:rPr lang="ko-KR" altLang="en-US" dirty="0"/>
              <a:t>단락 지정 </a:t>
            </a:r>
            <a:r>
              <a:rPr lang="en-US" altLang="ko-KR" dirty="0"/>
              <a:t>(&lt;p&gt;</a:t>
            </a:r>
            <a:r>
              <a:rPr lang="ko-KR" altLang="en-US" dirty="0"/>
              <a:t>내용</a:t>
            </a:r>
            <a:r>
              <a:rPr lang="en-US" altLang="ko-KR" dirty="0"/>
              <a:t>&lt;/p&gt;)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9AA4DE-F1BA-4C30-8A82-D40EE68AB8B5}"/>
              </a:ext>
            </a:extLst>
          </p:cNvPr>
          <p:cNvSpPr/>
          <p:nvPr/>
        </p:nvSpPr>
        <p:spPr>
          <a:xfrm>
            <a:off x="545916" y="5327197"/>
            <a:ext cx="4049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    - img </a:t>
            </a:r>
            <a:r>
              <a:rPr lang="ko-KR" altLang="en-US"/>
              <a:t>태그 </a:t>
            </a:r>
            <a:r>
              <a:rPr lang="en-US" altLang="ko-KR"/>
              <a:t>(&lt;img src=“</a:t>
            </a:r>
            <a:r>
              <a:rPr lang="ko-KR" altLang="en-US"/>
              <a:t>이미지경로</a:t>
            </a:r>
            <a:r>
              <a:rPr lang="en-US" altLang="ko-KR"/>
              <a:t>”&gt;)</a:t>
            </a: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D75F9F-3BEE-49DB-8AAD-DB2A3487665C}"/>
              </a:ext>
            </a:extLst>
          </p:cNvPr>
          <p:cNvSpPr/>
          <p:nvPr/>
        </p:nvSpPr>
        <p:spPr>
          <a:xfrm>
            <a:off x="545916" y="5629620"/>
            <a:ext cx="4049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    - ul </a:t>
            </a:r>
            <a:r>
              <a:rPr lang="ko-KR" altLang="en-US"/>
              <a:t>태그 </a:t>
            </a:r>
            <a:r>
              <a:rPr lang="en-US" altLang="ko-KR"/>
              <a:t>(&lt;ul&gt;&lt;li&gt;</a:t>
            </a:r>
            <a:r>
              <a:rPr lang="ko-KR" altLang="en-US"/>
              <a:t>내용</a:t>
            </a:r>
            <a:r>
              <a:rPr lang="en-US" altLang="ko-KR"/>
              <a:t>&gt;&lt;/li&gt;&lt;/ul&gt;)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B2ECDB-6147-4FFF-918B-94AC536CC23A}"/>
              </a:ext>
            </a:extLst>
          </p:cNvPr>
          <p:cNvSpPr/>
          <p:nvPr/>
        </p:nvSpPr>
        <p:spPr>
          <a:xfrm>
            <a:off x="545916" y="5955872"/>
            <a:ext cx="4049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    - ol </a:t>
            </a:r>
            <a:r>
              <a:rPr lang="ko-KR" altLang="en-US"/>
              <a:t>태그 </a:t>
            </a:r>
            <a:r>
              <a:rPr lang="en-US" altLang="ko-KR"/>
              <a:t>(&lt;ol&gt;&lt;li&gt;</a:t>
            </a:r>
            <a:r>
              <a:rPr lang="ko-KR" altLang="en-US"/>
              <a:t>내용</a:t>
            </a:r>
            <a:r>
              <a:rPr lang="en-US" altLang="ko-KR"/>
              <a:t>&gt;&lt;/li&gt;&lt;/ol&gt;)</a:t>
            </a:r>
          </a:p>
          <a:p>
            <a:pPr fontAlgn="base"/>
            <a:r>
              <a:rPr lang="ko-KR" altLang="en-US"/>
              <a:t>   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hr </a:t>
            </a:r>
            <a:r>
              <a:rPr lang="ko-KR" altLang="en-US"/>
              <a:t>태그 </a:t>
            </a:r>
            <a:r>
              <a:rPr lang="en-US" altLang="ko-KR"/>
              <a:t>:</a:t>
            </a:r>
            <a:r>
              <a:rPr lang="ko-KR" altLang="en-US"/>
              <a:t> 수평 가로선</a:t>
            </a:r>
            <a:endParaRPr lang="en" altLang="ko-Kore-KR"/>
          </a:p>
          <a:p>
            <a:br>
              <a:rPr lang="en" altLang="ko-Kore-KR"/>
            </a:b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EEE60-E76D-4B97-962B-48BA057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752" y="6356350"/>
            <a:ext cx="370367" cy="365125"/>
          </a:xfrm>
        </p:spPr>
        <p:txBody>
          <a:bodyPr/>
          <a:lstStyle/>
          <a:p>
            <a:fld id="{A2800FDE-FF35-4030-9DA0-C8BFB6118E38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2EFB3B-9CEF-C441-8DC0-B5FF9486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31" y="1118053"/>
            <a:ext cx="7457966" cy="56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1069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VSC </a:t>
            </a:r>
            <a:r>
              <a:rPr lang="ko-KR" altLang="en-US" sz="2400" b="1">
                <a:solidFill>
                  <a:srgbClr val="FF0000"/>
                </a:solidFill>
              </a:rPr>
              <a:t>자동 줄바꿈 </a:t>
            </a:r>
            <a:r>
              <a:rPr lang="en-US" altLang="ko-KR" sz="2400" b="1">
                <a:solidFill>
                  <a:srgbClr val="FF0000"/>
                </a:solidFill>
              </a:rPr>
              <a:t>:</a:t>
            </a:r>
            <a:r>
              <a:rPr lang="ko-KR" altLang="en-US" sz="2400" b="1">
                <a:solidFill>
                  <a:srgbClr val="FF0000"/>
                </a:solidFill>
              </a:rPr>
              <a:t> 설정 </a:t>
            </a:r>
            <a:r>
              <a:rPr lang="en-US" altLang="ko-KR" sz="2400" b="1">
                <a:solidFill>
                  <a:srgbClr val="FF0000"/>
                </a:solidFill>
              </a:rPr>
              <a:t>-&gt;</a:t>
            </a:r>
            <a:r>
              <a:rPr lang="ko-KR" altLang="en-US" sz="2400" b="1">
                <a:solidFill>
                  <a:srgbClr val="FF0000"/>
                </a:solidFill>
              </a:rPr>
              <a:t> </a:t>
            </a:r>
            <a:r>
              <a:rPr lang="en-US" altLang="ko-KR" sz="2400" b="1">
                <a:solidFill>
                  <a:srgbClr val="FF0000"/>
                </a:solidFill>
              </a:rPr>
              <a:t>wordwrap on (Column 80)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EEE60-E76D-4B97-962B-48BA057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752" y="6356350"/>
            <a:ext cx="370367" cy="365125"/>
          </a:xfrm>
        </p:spPr>
        <p:txBody>
          <a:bodyPr/>
          <a:lstStyle/>
          <a:p>
            <a:fld id="{A2800FDE-FF35-4030-9DA0-C8BFB6118E38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BC2D78-15D3-DC4E-B2B2-D7739851E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71649"/>
            <a:ext cx="7772400" cy="529114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EE2B2E-6DF7-ED44-8854-8E40691142B0}"/>
              </a:ext>
            </a:extLst>
          </p:cNvPr>
          <p:cNvSpPr/>
          <p:nvPr/>
        </p:nvSpPr>
        <p:spPr>
          <a:xfrm>
            <a:off x="3669162" y="3877162"/>
            <a:ext cx="3858689" cy="9606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36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80DEE5-AACE-46DE-91C3-88F233283A05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31F9-EB41-4EA1-82DB-6D3DDCFB0070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태그</a:t>
            </a:r>
            <a:r>
              <a:rPr lang="en-US" altLang="ko-KR" sz="2400" b="1">
                <a:solidFill>
                  <a:srgbClr val="FF0000"/>
                </a:solidFill>
              </a:rPr>
              <a:t> </a:t>
            </a:r>
            <a:r>
              <a:rPr lang="ko-KR" altLang="en-US" sz="2400" b="1">
                <a:solidFill>
                  <a:srgbClr val="FF0000"/>
                </a:solidFill>
              </a:rPr>
              <a:t>통계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78EA66-FC04-4E10-9442-7DCE3653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06" y="1500255"/>
            <a:ext cx="9496425" cy="50196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4E9354-EC3E-497A-99B7-12E13837B5F3}"/>
              </a:ext>
            </a:extLst>
          </p:cNvPr>
          <p:cNvSpPr/>
          <p:nvPr/>
        </p:nvSpPr>
        <p:spPr>
          <a:xfrm>
            <a:off x="104172" y="6550223"/>
            <a:ext cx="3618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hlinkClick r:id="rId3"/>
              </a:rPr>
              <a:t>https://www.advancedwebranking.com/html/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33F57-47C2-4690-BF5C-B13C0A5C158C}"/>
              </a:ext>
            </a:extLst>
          </p:cNvPr>
          <p:cNvSpPr txBox="1"/>
          <p:nvPr/>
        </p:nvSpPr>
        <p:spPr>
          <a:xfrm>
            <a:off x="944354" y="872716"/>
            <a:ext cx="1053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웹페이지는 평균 </a:t>
            </a:r>
            <a:r>
              <a:rPr lang="en-US" altLang="ko-KR"/>
              <a:t>28</a:t>
            </a:r>
            <a:r>
              <a:rPr lang="ko-KR" altLang="en-US"/>
              <a:t>개 종류의 태그를 사용해서 만들어진다</a:t>
            </a:r>
            <a:r>
              <a:rPr lang="en-US" altLang="ko-KR"/>
              <a:t>. </a:t>
            </a:r>
            <a:r>
              <a:rPr lang="ko-KR" altLang="en-US"/>
              <a:t>전체 태그는 </a:t>
            </a:r>
            <a:r>
              <a:rPr lang="en-US" altLang="ko-KR"/>
              <a:t>250</a:t>
            </a:r>
            <a:r>
              <a:rPr lang="ko-KR" altLang="en-US"/>
              <a:t>개 이상</a:t>
            </a:r>
            <a:endParaRPr lang="en-US" altLang="ko-KR"/>
          </a:p>
          <a:p>
            <a:r>
              <a:rPr lang="ko-KR" altLang="en-US"/>
              <a:t>웹 초창기의 태그는 </a:t>
            </a:r>
            <a:r>
              <a:rPr lang="en-US" altLang="ko-KR"/>
              <a:t>18</a:t>
            </a:r>
            <a:r>
              <a:rPr lang="ko-KR" altLang="en-US"/>
              <a:t>개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B511F0-E708-418F-B7D4-6BD81F3E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545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줄바꿈 태그 </a:t>
            </a:r>
            <a:r>
              <a:rPr lang="en-US" altLang="ko-KR" sz="2400" b="1">
                <a:solidFill>
                  <a:srgbClr val="FF0000"/>
                </a:solidFill>
              </a:rPr>
              <a:t>: br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  <a:r>
              <a:rPr lang="en-US" altLang="ko-KR" sz="2400" b="1">
                <a:solidFill>
                  <a:srgbClr val="FF0000"/>
                </a:solidFill>
              </a:rPr>
              <a:t>, p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CFE43-17F8-4D24-909E-09F7DEB68AB8}"/>
              </a:ext>
            </a:extLst>
          </p:cNvPr>
          <p:cNvSpPr txBox="1"/>
          <p:nvPr/>
        </p:nvSpPr>
        <p:spPr>
          <a:xfrm>
            <a:off x="695186" y="1562582"/>
            <a:ext cx="89009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● html new line tag         -&gt; br</a:t>
            </a:r>
            <a:r>
              <a:rPr lang="ko-KR" altLang="en-US" sz="2400"/>
              <a:t>태그</a:t>
            </a:r>
            <a:endParaRPr lang="en-US" altLang="ko-KR" sz="2400"/>
          </a:p>
          <a:p>
            <a:r>
              <a:rPr lang="en-US" altLang="ko-KR" sz="2400">
                <a:solidFill>
                  <a:srgbClr val="FF0000"/>
                </a:solidFill>
              </a:rPr>
              <a:t>    - </a:t>
            </a:r>
            <a:r>
              <a:rPr lang="ko-KR" altLang="en-US" sz="2400">
                <a:solidFill>
                  <a:srgbClr val="FF0000"/>
                </a:solidFill>
              </a:rPr>
              <a:t>내용</a:t>
            </a:r>
            <a:r>
              <a:rPr lang="en-US" altLang="ko-KR" sz="2400">
                <a:solidFill>
                  <a:srgbClr val="FF0000"/>
                </a:solidFill>
              </a:rPr>
              <a:t>&lt;br&gt;</a:t>
            </a:r>
          </a:p>
          <a:p>
            <a:r>
              <a:rPr lang="en-US" altLang="ko-KR" sz="2400"/>
              <a:t>    - </a:t>
            </a:r>
            <a:r>
              <a:rPr lang="ko-KR" altLang="en-US" sz="2400"/>
              <a:t>닫히는 태그는 없음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● html paragraph tag      -&gt; p</a:t>
            </a:r>
            <a:r>
              <a:rPr lang="ko-KR" altLang="en-US" sz="2400"/>
              <a:t>태그</a:t>
            </a:r>
            <a:endParaRPr lang="en-US" altLang="ko-KR" sz="2400"/>
          </a:p>
          <a:p>
            <a:r>
              <a:rPr lang="en-US" altLang="ko-KR" sz="2400">
                <a:solidFill>
                  <a:srgbClr val="FF0000"/>
                </a:solidFill>
              </a:rPr>
              <a:t>    - &lt;p&gt;</a:t>
            </a:r>
            <a:r>
              <a:rPr lang="ko-KR" altLang="en-US" sz="2400">
                <a:solidFill>
                  <a:srgbClr val="FF0000"/>
                </a:solidFill>
              </a:rPr>
              <a:t>내용</a:t>
            </a:r>
            <a:r>
              <a:rPr lang="en-US" altLang="ko-KR" sz="2400">
                <a:solidFill>
                  <a:srgbClr val="FF0000"/>
                </a:solidFill>
              </a:rPr>
              <a:t>&lt;/p&gt;</a:t>
            </a:r>
          </a:p>
          <a:p>
            <a:pPr marL="285750" indent="-285750">
              <a:buFontTx/>
              <a:buChar char="-"/>
            </a:pPr>
            <a:endParaRPr lang="en-US" altLang="ko-KR" sz="24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0D62DF-BBBC-4384-99F0-E2B50266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30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1DB339-F3E4-4C1B-8A30-9351D19D9318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3D64A-410B-45AF-82DF-B6F6AB9B5E76}"/>
              </a:ext>
            </a:extLst>
          </p:cNvPr>
          <p:cNvSpPr txBox="1"/>
          <p:nvPr/>
        </p:nvSpPr>
        <p:spPr>
          <a:xfrm>
            <a:off x="914399" y="411051"/>
            <a:ext cx="677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이미지 넣기 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en-US" altLang="ko-KR" sz="2400" b="1" dirty="0" err="1">
                <a:solidFill>
                  <a:srgbClr val="FF0000"/>
                </a:solidFill>
              </a:rPr>
              <a:t>img</a:t>
            </a:r>
            <a:r>
              <a:rPr lang="ko-KR" altLang="en-US" sz="2400" b="1" dirty="0">
                <a:solidFill>
                  <a:srgbClr val="FF0000"/>
                </a:solidFill>
              </a:rPr>
              <a:t>태그 </a:t>
            </a:r>
            <a:r>
              <a:rPr lang="en-US" altLang="ko-KR" sz="2400" b="1" dirty="0">
                <a:solidFill>
                  <a:srgbClr val="FF0000"/>
                </a:solidFill>
              </a:rPr>
              <a:t>&amp;  </a:t>
            </a:r>
            <a:r>
              <a:rPr lang="ko-KR" altLang="en-US" sz="2400" b="1" dirty="0">
                <a:solidFill>
                  <a:srgbClr val="FF0000"/>
                </a:solidFill>
              </a:rPr>
              <a:t>속성</a:t>
            </a:r>
            <a:r>
              <a:rPr lang="en-US" altLang="ko-KR" sz="2400" b="1" dirty="0">
                <a:solidFill>
                  <a:srgbClr val="FF0000"/>
                </a:solidFill>
              </a:rPr>
              <a:t>(attribute)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4EF3AA-9FAE-4FD0-AAC8-CFFBC09E00ED}"/>
              </a:ext>
            </a:extLst>
          </p:cNvPr>
          <p:cNvSpPr/>
          <p:nvPr/>
        </p:nvSpPr>
        <p:spPr>
          <a:xfrm>
            <a:off x="914400" y="1995966"/>
            <a:ext cx="5512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&lt;</a:t>
            </a:r>
            <a:r>
              <a:rPr lang="en-US" altLang="ko-KR" sz="2400">
                <a:solidFill>
                  <a:srgbClr val="FF0000"/>
                </a:solidFill>
              </a:rPr>
              <a:t>img</a:t>
            </a:r>
            <a:r>
              <a:rPr lang="en-US" altLang="ko-KR" sz="2400"/>
              <a:t> </a:t>
            </a:r>
            <a:r>
              <a:rPr lang="en-US" altLang="ko-KR" sz="2400">
                <a:solidFill>
                  <a:srgbClr val="FF0000"/>
                </a:solidFill>
              </a:rPr>
              <a:t>src</a:t>
            </a:r>
            <a:r>
              <a:rPr lang="en-US" altLang="ko-KR" sz="2400"/>
              <a:t>=“image/cafe.jpg” </a:t>
            </a:r>
            <a:r>
              <a:rPr lang="en-US" altLang="ko-KR" sz="2400">
                <a:solidFill>
                  <a:srgbClr val="FF0000"/>
                </a:solidFill>
              </a:rPr>
              <a:t>width</a:t>
            </a:r>
            <a:r>
              <a:rPr lang="en-US" altLang="ko-KR" sz="2400"/>
              <a:t>="100%"&gt;</a:t>
            </a:r>
            <a:endParaRPr lang="ko-KR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BA6FD-B4DA-42A5-B20D-37884683152C}"/>
              </a:ext>
            </a:extLst>
          </p:cNvPr>
          <p:cNvSpPr txBox="1"/>
          <p:nvPr/>
        </p:nvSpPr>
        <p:spPr>
          <a:xfrm>
            <a:off x="944354" y="872716"/>
            <a:ext cx="10532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img </a:t>
            </a:r>
            <a:r>
              <a:rPr lang="ko-KR" altLang="en-US" sz="2000"/>
              <a:t>태그 만으로 이미지 정보가 부족할 때</a:t>
            </a:r>
            <a:r>
              <a:rPr lang="en-US" altLang="ko-KR" sz="2000"/>
              <a:t>, </a:t>
            </a:r>
            <a:r>
              <a:rPr lang="ko-KR" altLang="en-US" sz="2000"/>
              <a:t>속성을 이용해서 추가 정보를 가져온다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속성 </a:t>
            </a:r>
            <a:r>
              <a:rPr lang="en-US" altLang="ko-KR" sz="2000"/>
              <a:t>: src, width </a:t>
            </a:r>
            <a:r>
              <a:rPr lang="ko-KR" altLang="en-US" sz="2000"/>
              <a:t>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EAA3CC-3C0D-4D9A-AAF1-5BAF7708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9DD48-33DC-5143-877C-615BD8C0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15" y="2747933"/>
            <a:ext cx="52203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3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부모 태그 </a:t>
            </a:r>
            <a:r>
              <a:rPr lang="en-US" altLang="ko-KR" sz="2400" b="1">
                <a:solidFill>
                  <a:srgbClr val="FF0000"/>
                </a:solidFill>
              </a:rPr>
              <a:t>/ </a:t>
            </a:r>
            <a:r>
              <a:rPr lang="ko-KR" altLang="en-US" sz="2400" b="1">
                <a:solidFill>
                  <a:srgbClr val="FF0000"/>
                </a:solidFill>
              </a:rPr>
              <a:t>자식 태그 </a:t>
            </a:r>
            <a:r>
              <a:rPr lang="en-US" altLang="ko-KR" sz="2400" b="1">
                <a:solidFill>
                  <a:srgbClr val="FF0000"/>
                </a:solidFill>
              </a:rPr>
              <a:t>: ul 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  <a:r>
              <a:rPr lang="en-US" altLang="ko-KR" sz="2400" b="1">
                <a:solidFill>
                  <a:srgbClr val="FF0000"/>
                </a:solidFill>
              </a:rPr>
              <a:t>, li 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48FA03-D166-40D9-8DCC-0621D451B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8" t="14398" r="7998" b="14398"/>
          <a:stretch/>
        </p:blipFill>
        <p:spPr>
          <a:xfrm>
            <a:off x="1018572" y="1783824"/>
            <a:ext cx="2870521" cy="1304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2AC068-BA9A-4586-B66B-8B9F6556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466" y="1877992"/>
            <a:ext cx="5277087" cy="4424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13FFB-2344-4E23-9997-118901AC98DA}"/>
              </a:ext>
            </a:extLst>
          </p:cNvPr>
          <p:cNvSpPr txBox="1"/>
          <p:nvPr/>
        </p:nvSpPr>
        <p:spPr>
          <a:xfrm>
            <a:off x="8258052" y="1307939"/>
            <a:ext cx="223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목차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759D8-2CB9-4589-944B-3483F808ADA1}"/>
              </a:ext>
            </a:extLst>
          </p:cNvPr>
          <p:cNvSpPr txBox="1"/>
          <p:nvPr/>
        </p:nvSpPr>
        <p:spPr>
          <a:xfrm>
            <a:off x="885463" y="934673"/>
            <a:ext cx="3899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ul : unordered list</a:t>
            </a:r>
            <a:endParaRPr lang="ko-KR" altLang="en-US" sz="2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3CAD48-E0F5-4077-A7D2-1466A9185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2" y="3476164"/>
            <a:ext cx="4688421" cy="18481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7235C4-819A-48C1-9BB2-9AE142596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58" y="2662780"/>
            <a:ext cx="1371118" cy="9956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C7D332-85B3-434F-BC49-2A9B9B413B90}"/>
              </a:ext>
            </a:extLst>
          </p:cNvPr>
          <p:cNvSpPr/>
          <p:nvPr/>
        </p:nvSpPr>
        <p:spPr>
          <a:xfrm>
            <a:off x="6850344" y="2695454"/>
            <a:ext cx="1205636" cy="846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8B5386-C9BB-4B4F-979E-557EDED2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040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순서있는 태그 </a:t>
            </a:r>
            <a:r>
              <a:rPr lang="en-US" altLang="ko-KR" sz="2400" b="1">
                <a:solidFill>
                  <a:srgbClr val="FF0000"/>
                </a:solidFill>
              </a:rPr>
              <a:t>: ol 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  <a:r>
              <a:rPr lang="en-US" altLang="ko-KR" sz="2400" b="1">
                <a:solidFill>
                  <a:srgbClr val="FF0000"/>
                </a:solidFill>
              </a:rPr>
              <a:t>, li 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EE0E13-E5F0-404A-8712-DBAEEB6A7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6" y="1877992"/>
            <a:ext cx="5277087" cy="442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79A3ED-E494-471E-A939-69E9EE905681}"/>
              </a:ext>
            </a:extLst>
          </p:cNvPr>
          <p:cNvSpPr txBox="1"/>
          <p:nvPr/>
        </p:nvSpPr>
        <p:spPr>
          <a:xfrm>
            <a:off x="8258052" y="1307939"/>
            <a:ext cx="223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목차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25FAB8-1FF6-48AB-8ED7-3C15F9E8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44" y="2695454"/>
            <a:ext cx="1436238" cy="9737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893142-1770-433D-8D00-E203F8079A63}"/>
              </a:ext>
            </a:extLst>
          </p:cNvPr>
          <p:cNvSpPr/>
          <p:nvPr/>
        </p:nvSpPr>
        <p:spPr>
          <a:xfrm>
            <a:off x="6850344" y="2695454"/>
            <a:ext cx="1205636" cy="846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AB0E6B-EEFD-4153-9BD9-5B801810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2" y="2615758"/>
            <a:ext cx="4436963" cy="1852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D01E5-04EC-4B9C-930F-22B8F7327B44}"/>
              </a:ext>
            </a:extLst>
          </p:cNvPr>
          <p:cNvSpPr txBox="1"/>
          <p:nvPr/>
        </p:nvSpPr>
        <p:spPr>
          <a:xfrm>
            <a:off x="885463" y="934673"/>
            <a:ext cx="3899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ol : ordered list</a:t>
            </a:r>
            <a:endParaRPr lang="ko-KR" altLang="en-US" sz="24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E5F51-0EE7-4C6E-A4E0-3A8190F8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955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A02618-88AE-4E4F-BF04-CB985BF2B983}"/>
              </a:ext>
            </a:extLst>
          </p:cNvPr>
          <p:cNvSpPr txBox="1"/>
          <p:nvPr/>
        </p:nvSpPr>
        <p:spPr>
          <a:xfrm>
            <a:off x="2731770" y="1885755"/>
            <a:ext cx="72351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/>
              <a:t>문서의 구조와</a:t>
            </a:r>
            <a:endParaRPr lang="en-US" altLang="ko-KR" sz="5400"/>
          </a:p>
          <a:p>
            <a:pPr algn="ctr"/>
            <a:r>
              <a:rPr lang="ko-KR" altLang="en-US" sz="5400"/>
              <a:t>최빈도 태그들 소개</a:t>
            </a:r>
            <a:endParaRPr lang="en-US" altLang="ko-KR" sz="5400"/>
          </a:p>
          <a:p>
            <a:pPr algn="ctr"/>
            <a:r>
              <a:rPr lang="en-US" altLang="ko-KR" sz="4000"/>
              <a:t>(html,head,body,title,meta,a)</a:t>
            </a:r>
            <a:endParaRPr lang="ko-KR" altLang="en-US" sz="40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E90E69-A389-4480-8D2A-B85FE4A6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307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최고 빈도로 나타나는 태그들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01ED0-8DB7-4041-AB5D-5496446C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35" y="934270"/>
            <a:ext cx="5255172" cy="57984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59C34B-EFE2-4EF8-B13A-E2FB3EE709C3}"/>
              </a:ext>
            </a:extLst>
          </p:cNvPr>
          <p:cNvSpPr/>
          <p:nvPr/>
        </p:nvSpPr>
        <p:spPr>
          <a:xfrm>
            <a:off x="3680749" y="934270"/>
            <a:ext cx="5332758" cy="1207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ABD4BA-80C8-46DB-A8A6-08E62DE52F18}"/>
              </a:ext>
            </a:extLst>
          </p:cNvPr>
          <p:cNvSpPr/>
          <p:nvPr/>
        </p:nvSpPr>
        <p:spPr>
          <a:xfrm>
            <a:off x="3680749" y="2392680"/>
            <a:ext cx="5332758" cy="246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E29E4D-DF81-4BE7-BF9F-F089B08F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48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E0C48CF6-0BB5-49F5-9AD5-BB03F51F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584" y="1717669"/>
            <a:ext cx="7392104" cy="4115972"/>
          </a:xfrm>
          <a:prstGeom prst="rect">
            <a:avLst/>
          </a:prstGeom>
        </p:spPr>
      </p:pic>
      <p:pic>
        <p:nvPicPr>
          <p:cNvPr id="4098" name="Picture 2" descr="ì¤ë¦¬ì½ë°¸ë¦¬ì ëí ì´ë¯¸ì§ ê²ìê²°ê³¼">
            <a:extLst>
              <a:ext uri="{FF2B5EF4-FFF2-40B4-BE49-F238E27FC236}">
                <a16:creationId xmlns:a16="http://schemas.microsoft.com/office/drawing/2014/main" id="{F999F9D2-8237-4858-937B-78DF1C15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05" y="2696900"/>
            <a:ext cx="3283749" cy="184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F85E3-658D-4242-9691-0C3439ACECEC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30B10-C4E3-48F9-B7C8-DD491ED58900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프래그래머 </a:t>
            </a:r>
            <a:r>
              <a:rPr lang="en-US" altLang="ko-KR" sz="2400" b="1">
                <a:solidFill>
                  <a:srgbClr val="FF0000"/>
                </a:solidFill>
              </a:rPr>
              <a:t>in </a:t>
            </a:r>
            <a:r>
              <a:rPr lang="ko-KR" altLang="en-US" sz="2400" b="1">
                <a:solidFill>
                  <a:srgbClr val="FF0000"/>
                </a:solidFill>
              </a:rPr>
              <a:t>실리콘밸리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567DD9-CB12-4E84-BE5A-3E92A963E94B}"/>
              </a:ext>
            </a:extLst>
          </p:cNvPr>
          <p:cNvSpPr/>
          <p:nvPr/>
        </p:nvSpPr>
        <p:spPr>
          <a:xfrm>
            <a:off x="151050" y="6457223"/>
            <a:ext cx="517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2"/>
              </a:rPr>
              <a:t>https://www.youtube.com/watch?v=anua-taEpvY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3FD59A-3C55-49D8-A1DC-B44B86A2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848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title 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6E89B-BEAF-44A9-A7AD-9ECEB836A9B1}"/>
              </a:ext>
            </a:extLst>
          </p:cNvPr>
          <p:cNvSpPr txBox="1"/>
          <p:nvPr/>
        </p:nvSpPr>
        <p:spPr>
          <a:xfrm>
            <a:off x="885463" y="934673"/>
            <a:ext cx="861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웹페이지의 제목을 표시해주는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66262-F9B7-48F2-97D0-E973684094D7}"/>
              </a:ext>
            </a:extLst>
          </p:cNvPr>
          <p:cNvSpPr txBox="1"/>
          <p:nvPr/>
        </p:nvSpPr>
        <p:spPr>
          <a:xfrm>
            <a:off x="885463" y="1600860"/>
            <a:ext cx="861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검색 엔진들은 </a:t>
            </a:r>
            <a:r>
              <a:rPr lang="en-US" altLang="ko-KR" sz="2000"/>
              <a:t>title </a:t>
            </a:r>
            <a:r>
              <a:rPr lang="ko-KR" altLang="en-US" sz="2000"/>
              <a:t>태그를 책 표지처럼 인식한다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CB73F3-9F40-4D76-BA61-9DA95FD6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48" y="2378476"/>
            <a:ext cx="5537909" cy="139453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1D9894-C74F-4CC6-865E-78164A52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13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meta 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C28F17-9960-4D5F-9E9D-66AED9A4329D}"/>
              </a:ext>
            </a:extLst>
          </p:cNvPr>
          <p:cNvSpPr/>
          <p:nvPr/>
        </p:nvSpPr>
        <p:spPr>
          <a:xfrm>
            <a:off x="883822" y="1798028"/>
            <a:ext cx="3447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/>
              <a:t>&lt;</a:t>
            </a:r>
            <a:r>
              <a:rPr lang="en-US" altLang="ko-KR" sz="2400">
                <a:solidFill>
                  <a:srgbClr val="FF0000"/>
                </a:solidFill>
              </a:rPr>
              <a:t>meta</a:t>
            </a:r>
            <a:r>
              <a:rPr lang="en-US" altLang="ko-KR" sz="2400"/>
              <a:t> </a:t>
            </a:r>
            <a:r>
              <a:rPr lang="en-US" altLang="ko-KR" sz="2400">
                <a:solidFill>
                  <a:srgbClr val="00B050"/>
                </a:solidFill>
              </a:rPr>
              <a:t>charset</a:t>
            </a:r>
            <a:r>
              <a:rPr lang="en-US" altLang="ko-KR" sz="2400"/>
              <a:t>="</a:t>
            </a:r>
            <a:r>
              <a:rPr lang="en-US" altLang="ko-KR" sz="2400">
                <a:solidFill>
                  <a:srgbClr val="FFC000"/>
                </a:solidFill>
              </a:rPr>
              <a:t>utf-8</a:t>
            </a:r>
            <a:r>
              <a:rPr lang="en-US" altLang="ko-KR" sz="2400"/>
              <a:t>"&gt;</a:t>
            </a:r>
            <a:endParaRPr lang="ko-KR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2E1D8-5A85-472E-8816-FAA1B9BBB0D3}"/>
              </a:ext>
            </a:extLst>
          </p:cNvPr>
          <p:cNvSpPr/>
          <p:nvPr/>
        </p:nvSpPr>
        <p:spPr>
          <a:xfrm>
            <a:off x="1088021" y="2259692"/>
            <a:ext cx="657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-&gt; utf-8 </a:t>
            </a:r>
            <a:r>
              <a:rPr lang="ko-KR" altLang="en-US"/>
              <a:t>파일 형식으로 문서를 읽으라는 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783B6-E174-458B-9AF6-5663EBA6610A}"/>
              </a:ext>
            </a:extLst>
          </p:cNvPr>
          <p:cNvSpPr txBox="1"/>
          <p:nvPr/>
        </p:nvSpPr>
        <p:spPr>
          <a:xfrm>
            <a:off x="885463" y="934673"/>
            <a:ext cx="861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웹 서버와 웹 브라우저간에 상호 교환되는 정보를 정의하는데 사용합니다</a:t>
            </a:r>
            <a:r>
              <a:rPr lang="en-US" altLang="ko-KR"/>
              <a:t>.</a:t>
            </a:r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F430CF-6E3B-4AD2-A90A-ED8D839749E7}"/>
              </a:ext>
            </a:extLst>
          </p:cNvPr>
          <p:cNvSpPr/>
          <p:nvPr/>
        </p:nvSpPr>
        <p:spPr>
          <a:xfrm>
            <a:off x="914399" y="2979703"/>
            <a:ext cx="108223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/>
              <a:t>사이트의 디자인에는 전혀 영향을 미치지 않고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endParaRPr lang="en-US" altLang="ko-KR" sz="2000"/>
          </a:p>
          <a:p>
            <a:r>
              <a:rPr lang="ko-KR" altLang="en-US" sz="2000"/>
              <a:t>문서가 어떤 내용을 담고 있고</a:t>
            </a:r>
            <a:r>
              <a:rPr lang="en-US" altLang="ko-KR" sz="2000"/>
              <a:t>, </a:t>
            </a:r>
          </a:p>
          <a:p>
            <a:r>
              <a:rPr lang="ko-KR" altLang="en-US" sz="2000"/>
              <a:t>문서의 키워드는 무엇이며</a:t>
            </a:r>
            <a:r>
              <a:rPr lang="en-US" altLang="ko-KR" sz="2000"/>
              <a:t>, </a:t>
            </a:r>
          </a:p>
          <a:p>
            <a:r>
              <a:rPr lang="ko-KR" altLang="en-US" sz="2000"/>
              <a:t>누가 만들었는지 등의 </a:t>
            </a:r>
            <a:endParaRPr lang="en-US" altLang="ko-KR" sz="2000"/>
          </a:p>
          <a:p>
            <a:r>
              <a:rPr lang="ko-KR" altLang="en-US" sz="2000"/>
              <a:t>문서 자체의 </a:t>
            </a:r>
            <a:r>
              <a:rPr lang="ko-KR" altLang="en-US" sz="2000">
                <a:solidFill>
                  <a:srgbClr val="FF0000"/>
                </a:solidFill>
              </a:rPr>
              <a:t>특성</a:t>
            </a:r>
            <a:r>
              <a:rPr lang="ko-KR" altLang="en-US" sz="2000"/>
              <a:t>을 담고 있습니다</a:t>
            </a:r>
            <a:r>
              <a:rPr lang="en-US" altLang="ko-KR" sz="200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917272-40D3-431D-A999-063634D2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854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head</a:t>
            </a:r>
            <a:r>
              <a:rPr lang="ko-KR" altLang="en-US" sz="2400" b="1">
                <a:solidFill>
                  <a:srgbClr val="FF0000"/>
                </a:solidFill>
              </a:rPr>
              <a:t> 태그</a:t>
            </a:r>
            <a:r>
              <a:rPr lang="en-US" altLang="ko-KR" sz="2400" b="1">
                <a:solidFill>
                  <a:srgbClr val="FF0000"/>
                </a:solidFill>
              </a:rPr>
              <a:t>, body 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9C7AF-9A0B-4C01-A913-B40C49BC0265}"/>
              </a:ext>
            </a:extLst>
          </p:cNvPr>
          <p:cNvSpPr txBox="1"/>
          <p:nvPr/>
        </p:nvSpPr>
        <p:spPr>
          <a:xfrm>
            <a:off x="885463" y="934673"/>
            <a:ext cx="8617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head</a:t>
            </a:r>
            <a:r>
              <a:rPr lang="ko-KR" altLang="en-US" sz="2000"/>
              <a:t> 태그 </a:t>
            </a:r>
            <a:r>
              <a:rPr lang="en-US" altLang="ko-KR" sz="2000"/>
              <a:t>: </a:t>
            </a:r>
            <a:r>
              <a:rPr lang="ko-KR" altLang="en-US" sz="2000"/>
              <a:t>문서의 특성</a:t>
            </a:r>
            <a:r>
              <a:rPr lang="en-US" altLang="ko-KR" sz="2000"/>
              <a:t>,</a:t>
            </a:r>
            <a:r>
              <a:rPr lang="ko-KR" altLang="en-US" sz="2000"/>
              <a:t> 정보를 알려주는 태그</a:t>
            </a:r>
            <a:endParaRPr lang="en-US" altLang="ko-KR" sz="2000"/>
          </a:p>
          <a:p>
            <a:r>
              <a:rPr lang="en-US" altLang="ko-KR" sz="2000"/>
              <a:t>body </a:t>
            </a:r>
            <a:r>
              <a:rPr lang="ko-KR" altLang="en-US" sz="2000"/>
              <a:t>태그 </a:t>
            </a:r>
            <a:r>
              <a:rPr lang="en-US" altLang="ko-KR" sz="2000"/>
              <a:t>: </a:t>
            </a:r>
            <a:r>
              <a:rPr lang="ko-KR" altLang="en-US" sz="2000"/>
              <a:t>문서 본문을 표시하는 태그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7C9F55-B4D6-46CF-846E-80673BA6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63" y="1936058"/>
            <a:ext cx="5046562" cy="3697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E9FE91-981A-470A-B7E5-D7D6DCA8E28E}"/>
              </a:ext>
            </a:extLst>
          </p:cNvPr>
          <p:cNvSpPr txBox="1"/>
          <p:nvPr/>
        </p:nvSpPr>
        <p:spPr>
          <a:xfrm>
            <a:off x="885463" y="5808772"/>
            <a:ext cx="861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html</a:t>
            </a:r>
            <a:r>
              <a:rPr lang="ko-KR" altLang="en-US" sz="2000"/>
              <a:t>의 모든 태그는 </a:t>
            </a:r>
            <a:r>
              <a:rPr lang="en-US" altLang="ko-KR" sz="2000"/>
              <a:t>head</a:t>
            </a:r>
            <a:r>
              <a:rPr lang="ko-KR" altLang="en-US" sz="2000"/>
              <a:t>태그</a:t>
            </a:r>
            <a:r>
              <a:rPr lang="en-US" altLang="ko-KR" sz="2000"/>
              <a:t> or</a:t>
            </a:r>
            <a:r>
              <a:rPr lang="ko-KR" altLang="en-US" sz="2000"/>
              <a:t> </a:t>
            </a:r>
            <a:r>
              <a:rPr lang="en-US" altLang="ko-KR" sz="2000"/>
              <a:t>body</a:t>
            </a:r>
            <a:r>
              <a:rPr lang="ko-KR" altLang="en-US" sz="2000"/>
              <a:t>태그 아래에 놓이게 된다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3A374-3124-4945-AC5E-2298EF6E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9E2FA-91BD-6441-A522-3E16C51C73E0}"/>
              </a:ext>
            </a:extLst>
          </p:cNvPr>
          <p:cNvSpPr txBox="1"/>
          <p:nvPr/>
        </p:nvSpPr>
        <p:spPr>
          <a:xfrm>
            <a:off x="6703031" y="1936058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>
                <a:latin typeface="Arial" panose="020B0604020202020204" pitchFamily="34" charset="0"/>
                <a:cs typeface="Arial" panose="020B0604020202020204" pitchFamily="34" charset="0"/>
              </a:rPr>
              <a:t>2.html</a:t>
            </a:r>
            <a:endParaRPr kumimoji="1" lang="ko-Kore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FC2073-5892-AB42-AC30-0596093F5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78" y="2511170"/>
            <a:ext cx="4919853" cy="21991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39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html</a:t>
            </a:r>
            <a:r>
              <a:rPr lang="ko-KR" altLang="en-US" sz="2400" b="1">
                <a:solidFill>
                  <a:srgbClr val="FF0000"/>
                </a:solidFill>
              </a:rPr>
              <a:t> </a:t>
            </a:r>
            <a:r>
              <a:rPr lang="en-US" altLang="ko-KR" sz="2400" b="1">
                <a:solidFill>
                  <a:srgbClr val="FF0000"/>
                </a:solidFill>
              </a:rPr>
              <a:t>specification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67BD1F-0F16-4464-ADD1-D75FD9B2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23253"/>
            <a:ext cx="7406998" cy="45148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5E9FD3-3236-484A-B87E-CD3C69DCAA5A}"/>
              </a:ext>
            </a:extLst>
          </p:cNvPr>
          <p:cNvSpPr/>
          <p:nvPr/>
        </p:nvSpPr>
        <p:spPr>
          <a:xfrm>
            <a:off x="183722" y="6488668"/>
            <a:ext cx="4912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hlinkClick r:id="rId3"/>
              </a:rPr>
              <a:t>https://www.w3.org/TR/2011/WD-html5-20110405/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844AE-6CC3-4D66-B649-C0A3E0B736BD}"/>
              </a:ext>
            </a:extLst>
          </p:cNvPr>
          <p:cNvSpPr txBox="1"/>
          <p:nvPr/>
        </p:nvSpPr>
        <p:spPr>
          <a:xfrm>
            <a:off x="885462" y="934673"/>
            <a:ext cx="984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html</a:t>
            </a:r>
            <a:r>
              <a:rPr lang="ko-KR" altLang="en-US"/>
              <a:t>을 만드는 </a:t>
            </a:r>
            <a:r>
              <a:rPr lang="en-US" altLang="ko-KR"/>
              <a:t>W3C</a:t>
            </a:r>
            <a:r>
              <a:rPr lang="ko-KR" altLang="en-US"/>
              <a:t>라는 국제기구에서 만든 웹이 어떻게 구성되어야 하는지 공표하는 사이트</a:t>
            </a:r>
            <a:endParaRPr lang="ko-KR" altLang="en-US" sz="24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07AB2-C54E-4905-A511-D9AD45D82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09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E111A8-EC86-47E1-B565-51DB4F49934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태그들의 제왕 </a:t>
            </a:r>
            <a:r>
              <a:rPr lang="en-US" altLang="ko-KR" sz="2400" b="1">
                <a:solidFill>
                  <a:srgbClr val="FF0000"/>
                </a:solidFill>
              </a:rPr>
              <a:t>: a </a:t>
            </a:r>
            <a:r>
              <a:rPr lang="ko-KR" altLang="en-US" sz="2400" b="1">
                <a:solidFill>
                  <a:srgbClr val="FF0000"/>
                </a:solidFill>
              </a:rPr>
              <a:t>태그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27265-AD02-4EF9-B144-93A373D9A8BC}"/>
              </a:ext>
            </a:extLst>
          </p:cNvPr>
          <p:cNvSpPr txBox="1"/>
          <p:nvPr/>
        </p:nvSpPr>
        <p:spPr>
          <a:xfrm>
            <a:off x="885463" y="934673"/>
            <a:ext cx="8617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url </a:t>
            </a:r>
            <a:r>
              <a:rPr lang="ko-KR" altLang="en-US" sz="2000"/>
              <a:t>링크를 만드는 태그</a:t>
            </a:r>
            <a:endParaRPr lang="en-US" altLang="ko-KR" sz="2000"/>
          </a:p>
          <a:p>
            <a:r>
              <a:rPr lang="en-US" altLang="ko-KR" sz="2000"/>
              <a:t>Hypertext</a:t>
            </a:r>
            <a:r>
              <a:rPr lang="ko-KR" altLang="en-US" sz="2000"/>
              <a:t>를 상징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&lt;</a:t>
            </a:r>
            <a:r>
              <a:rPr lang="en-US" altLang="ko-KR" sz="2000">
                <a:solidFill>
                  <a:srgbClr val="FF0000"/>
                </a:solidFill>
              </a:rPr>
              <a:t>a</a:t>
            </a:r>
            <a:r>
              <a:rPr lang="en-US" altLang="ko-KR" sz="2000"/>
              <a:t> </a:t>
            </a:r>
            <a:r>
              <a:rPr lang="en-US" altLang="ko-KR" sz="2000">
                <a:solidFill>
                  <a:srgbClr val="00B050"/>
                </a:solidFill>
              </a:rPr>
              <a:t>href</a:t>
            </a:r>
            <a:r>
              <a:rPr lang="en-US" altLang="ko-KR" sz="2000"/>
              <a:t>=“</a:t>
            </a:r>
            <a:r>
              <a:rPr lang="en-US" altLang="ko-KR" sz="2000">
                <a:solidFill>
                  <a:srgbClr val="FFC000"/>
                </a:solidFill>
              </a:rPr>
              <a:t>url</a:t>
            </a:r>
            <a:r>
              <a:rPr lang="ko-KR" altLang="en-US" sz="2000">
                <a:solidFill>
                  <a:srgbClr val="FFC000"/>
                </a:solidFill>
              </a:rPr>
              <a:t>주소</a:t>
            </a:r>
            <a:r>
              <a:rPr lang="en-US" altLang="ko-KR" sz="2000"/>
              <a:t>”&gt;</a:t>
            </a:r>
            <a:endParaRPr lang="ko-KR" altLang="en-US" sz="2000"/>
          </a:p>
        </p:txBody>
      </p:sp>
      <p:pic>
        <p:nvPicPr>
          <p:cNvPr id="6146" name="Picture 2" descr="ë³µì¡í ëë¡ì ëí ì´ë¯¸ì§ ê²ìê²°ê³¼">
            <a:extLst>
              <a:ext uri="{FF2B5EF4-FFF2-40B4-BE49-F238E27FC236}">
                <a16:creationId xmlns:a16="http://schemas.microsoft.com/office/drawing/2014/main" id="{B3F8E60E-74C0-4332-BF73-B00026B7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16" y="934270"/>
            <a:ext cx="5437931" cy="254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5D8D81-3C05-4CBF-8F11-D2CECC45D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63" y="4296641"/>
            <a:ext cx="8165940" cy="36235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DF45B-BD25-42B3-A93A-27163CB6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676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EA21F-AB7A-435D-92E1-1A5CC1D6B18D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레이아웃을 표시하는 태그 </a:t>
            </a:r>
            <a:r>
              <a:rPr lang="en-US" altLang="ko-KR" sz="2400" b="1">
                <a:solidFill>
                  <a:srgbClr val="FF0000"/>
                </a:solidFill>
              </a:rPr>
              <a:t>: span,</a:t>
            </a:r>
            <a:r>
              <a:rPr lang="ko-KR" altLang="en-US" sz="2400" b="1">
                <a:solidFill>
                  <a:srgbClr val="FF0000"/>
                </a:solidFill>
              </a:rPr>
              <a:t> </a:t>
            </a:r>
            <a:r>
              <a:rPr lang="en-US" altLang="ko-KR" sz="2400" b="1">
                <a:solidFill>
                  <a:srgbClr val="FF0000"/>
                </a:solidFill>
              </a:rPr>
              <a:t>div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FBF3B9-2514-4B9E-8C6C-919DBEB0F09E}"/>
              </a:ext>
            </a:extLst>
          </p:cNvPr>
          <p:cNvSpPr/>
          <p:nvPr/>
        </p:nvSpPr>
        <p:spPr>
          <a:xfrm>
            <a:off x="769434" y="1130087"/>
            <a:ext cx="10472738" cy="92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&lt;div&gt; </a:t>
            </a:r>
            <a:r>
              <a:rPr lang="ko-KR" altLang="en-US" sz="200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&lt;span&gt; </a:t>
            </a:r>
            <a:r>
              <a:rPr lang="ko-KR" altLang="en-US" sz="2000">
                <a:latin typeface="Arial" panose="020B0604020202020204" pitchFamily="34" charset="0"/>
                <a:cs typeface="Arial" panose="020B0604020202020204" pitchFamily="34" charset="0"/>
              </a:rPr>
              <a:t>태그는 웹 페이지에 레이아웃을 구성하고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2000">
                <a:latin typeface="Arial" panose="020B0604020202020204" pitchFamily="34" charset="0"/>
                <a:cs typeface="Arial" panose="020B0604020202020204" pitchFamily="34" charset="0"/>
              </a:rPr>
              <a:t> 영역을 설정할 때 사용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>
                <a:latin typeface="Arial" panose="020B0604020202020204" pitchFamily="34" charset="0"/>
                <a:cs typeface="Arial" panose="020B0604020202020204" pitchFamily="34" charset="0"/>
              </a:rPr>
              <a:t>div 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태그는 줄 바꿈이 되지만 </a:t>
            </a:r>
            <a:r>
              <a:rPr lang="en" altLang="ko-Kore-KR">
                <a:latin typeface="Arial" panose="020B0604020202020204" pitchFamily="34" charset="0"/>
                <a:cs typeface="Arial" panose="020B0604020202020204" pitchFamily="34" charset="0"/>
              </a:rPr>
              <a:t>span 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태그는 옆으로 붙는다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5AEA91-5B89-4AB8-A214-0AE49625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88643"/>
            <a:ext cx="10472738" cy="4555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B5A71-07F4-4321-9D6F-F049C5876CC0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1A98BC-6A8A-459D-971A-029B6D43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883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A02618-88AE-4E4F-BF04-CB985BF2B983}"/>
              </a:ext>
            </a:extLst>
          </p:cNvPr>
          <p:cNvSpPr txBox="1"/>
          <p:nvPr/>
        </p:nvSpPr>
        <p:spPr>
          <a:xfrm>
            <a:off x="2478405" y="2921168"/>
            <a:ext cx="7235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/>
              <a:t>웹사이트 구현</a:t>
            </a:r>
            <a:endParaRPr lang="ko-KR" altLang="en-US" sz="4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BB8500-A7EE-4BFB-98AD-37C236AE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805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CDB464-BE76-4AC6-AF31-6EDBCC32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9" y="2152126"/>
            <a:ext cx="3142325" cy="20200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294E3F-1C38-451E-BF0F-9AB5C64B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795" y="948609"/>
            <a:ext cx="3263009" cy="216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5D902-CB49-4EEA-9DB9-2F5FCDCA734E}"/>
              </a:ext>
            </a:extLst>
          </p:cNvPr>
          <p:cNvSpPr txBox="1"/>
          <p:nvPr/>
        </p:nvSpPr>
        <p:spPr>
          <a:xfrm>
            <a:off x="914400" y="411051"/>
            <a:ext cx="343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웹사이트 완성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5EFAB9-C757-4F10-BF60-011A869E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242" y="970539"/>
            <a:ext cx="1272790" cy="1272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A3A005-7F36-4D49-A967-B48599C32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241" y="4172192"/>
            <a:ext cx="3133554" cy="2496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CB2CBD-6040-4EC7-928F-09D66F08A2CC}"/>
              </a:ext>
            </a:extLst>
          </p:cNvPr>
          <p:cNvSpPr txBox="1"/>
          <p:nvPr/>
        </p:nvSpPr>
        <p:spPr>
          <a:xfrm>
            <a:off x="5571744" y="512064"/>
            <a:ext cx="18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index.html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4F2F1-0C22-48AF-AA3D-C7CC296C5E1A}"/>
              </a:ext>
            </a:extLst>
          </p:cNvPr>
          <p:cNvSpPr txBox="1"/>
          <p:nvPr/>
        </p:nvSpPr>
        <p:spPr>
          <a:xfrm>
            <a:off x="8940946" y="512064"/>
            <a:ext cx="18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1.html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27DB-8BC9-476D-8BCC-99E2D3FC3283}"/>
              </a:ext>
            </a:extLst>
          </p:cNvPr>
          <p:cNvSpPr txBox="1"/>
          <p:nvPr/>
        </p:nvSpPr>
        <p:spPr>
          <a:xfrm>
            <a:off x="5707714" y="3669792"/>
            <a:ext cx="18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2.html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A7E548-1F09-4996-922F-A0A6E22D55D3}"/>
              </a:ext>
            </a:extLst>
          </p:cNvPr>
          <p:cNvSpPr txBox="1"/>
          <p:nvPr/>
        </p:nvSpPr>
        <p:spPr>
          <a:xfrm>
            <a:off x="8940946" y="3669792"/>
            <a:ext cx="18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3.html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3646D6-32B4-46C4-9922-BD3D1430E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890" y="4114682"/>
            <a:ext cx="3263009" cy="26457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B4E2C1-8106-4760-8FCB-5CA59B2F368F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5846F5-E728-439F-B8EF-942497FF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1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A1FD7F-08FE-476F-9CCF-8BF5BE94E61C}"/>
              </a:ext>
            </a:extLst>
          </p:cNvPr>
          <p:cNvSpPr txBox="1"/>
          <p:nvPr/>
        </p:nvSpPr>
        <p:spPr>
          <a:xfrm>
            <a:off x="914400" y="411051"/>
            <a:ext cx="343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웹의 역사</a:t>
            </a:r>
            <a:r>
              <a:rPr lang="en-US" altLang="ko-KR" sz="2400" b="1">
                <a:solidFill>
                  <a:srgbClr val="FF0000"/>
                </a:solidFill>
              </a:rPr>
              <a:t>, </a:t>
            </a:r>
            <a:r>
              <a:rPr lang="ko-KR" altLang="en-US" sz="2400" b="1">
                <a:solidFill>
                  <a:srgbClr val="FF0000"/>
                </a:solidFill>
              </a:rPr>
              <a:t>인터넷</a:t>
            </a:r>
            <a:r>
              <a:rPr lang="en-US" altLang="ko-KR" sz="2400" b="1">
                <a:solidFill>
                  <a:srgbClr val="FF0000"/>
                </a:solidFill>
              </a:rPr>
              <a:t>vs</a:t>
            </a:r>
            <a:r>
              <a:rPr lang="ko-KR" altLang="en-US" sz="2400" b="1">
                <a:solidFill>
                  <a:srgbClr val="FF0000"/>
                </a:solidFill>
              </a:rPr>
              <a:t>웹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04545-7827-4A4A-8F57-CF52130B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5" y="1799304"/>
            <a:ext cx="3791090" cy="3509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AEA6D0-CB59-4675-853D-A13DB84C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89" y="2159803"/>
            <a:ext cx="3710512" cy="2538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82728-802B-40C0-9BCC-46A655721860}"/>
              </a:ext>
            </a:extLst>
          </p:cNvPr>
          <p:cNvSpPr txBox="1"/>
          <p:nvPr/>
        </p:nvSpPr>
        <p:spPr>
          <a:xfrm>
            <a:off x="4655273" y="4924011"/>
            <a:ext cx="343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인터넷은 수많은 통신 장치들이 분산된 전화국과 같은 역할을 해서 저기 점 중하나가 사라져도 나머지 점들이 통신 시스템을 수행할 수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86B30-96B9-4734-BB1B-7A4AFF4D7CF8}"/>
              </a:ext>
            </a:extLst>
          </p:cNvPr>
          <p:cNvSpPr txBox="1"/>
          <p:nvPr/>
        </p:nvSpPr>
        <p:spPr>
          <a:xfrm>
            <a:off x="5219054" y="1227257"/>
            <a:ext cx="231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인터넷</a:t>
            </a:r>
            <a:r>
              <a:rPr lang="en-US" altLang="ko-KR"/>
              <a:t>(1960)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A50E4-555D-4562-AEE6-A03BAED65780}"/>
              </a:ext>
            </a:extLst>
          </p:cNvPr>
          <p:cNvSpPr txBox="1"/>
          <p:nvPr/>
        </p:nvSpPr>
        <p:spPr>
          <a:xfrm>
            <a:off x="8906151" y="1227257"/>
            <a:ext cx="231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웹</a:t>
            </a:r>
            <a:r>
              <a:rPr lang="en-US" altLang="ko-KR"/>
              <a:t>(1990)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9A3C0-CA21-44D2-9C4B-F2D2A84E70AA}"/>
              </a:ext>
            </a:extLst>
          </p:cNvPr>
          <p:cNvSpPr txBox="1"/>
          <p:nvPr/>
        </p:nvSpPr>
        <p:spPr>
          <a:xfrm>
            <a:off x="8362335" y="4924011"/>
            <a:ext cx="3829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스위스 유럽입자물리연구소</a:t>
            </a:r>
            <a:r>
              <a:rPr lang="en-US" altLang="ko-KR" sz="1600"/>
              <a:t>(CERN)</a:t>
            </a:r>
          </a:p>
          <a:p>
            <a:r>
              <a:rPr lang="ko-KR" altLang="en-US" sz="1600"/>
              <a:t>프로그래머 팀버너스리 </a:t>
            </a:r>
            <a:endParaRPr lang="en-US" altLang="ko-KR" sz="1600"/>
          </a:p>
          <a:p>
            <a:r>
              <a:rPr lang="en-US" altLang="ko-KR" sz="1600"/>
              <a:t>1990 World Wide Web </a:t>
            </a:r>
            <a:r>
              <a:rPr lang="ko-KR" altLang="en-US" sz="1600"/>
              <a:t>개발</a:t>
            </a:r>
            <a:endParaRPr lang="en-US" altLang="ko-KR" sz="1600"/>
          </a:p>
          <a:p>
            <a:r>
              <a:rPr lang="en-US" altLang="ko-KR" sz="1600"/>
              <a:t>info.cern.ch -&gt; </a:t>
            </a:r>
            <a:r>
              <a:rPr lang="ko-KR" altLang="en-US" sz="1600"/>
              <a:t>최초의 웹사이트</a:t>
            </a:r>
            <a:r>
              <a:rPr lang="en-US" altLang="ko-KR" sz="1600"/>
              <a:t>(</a:t>
            </a:r>
            <a:r>
              <a:rPr lang="ko-KR" altLang="en-US" sz="1600"/>
              <a:t>원시 웹</a:t>
            </a:r>
            <a:r>
              <a:rPr lang="en-US" altLang="ko-KR" sz="1600"/>
              <a:t>)</a:t>
            </a:r>
            <a:endParaRPr lang="ko-KR" altLang="en-US" sz="16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28DDA5-2E13-4197-BCCC-35009D634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68" y="2398277"/>
            <a:ext cx="3431868" cy="1807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308D66-69FB-4A3F-AF9B-630194E712D8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5C6476-BE55-4075-8C35-562C3F9F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739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A02618-88AE-4E4F-BF04-CB985BF2B983}"/>
              </a:ext>
            </a:extLst>
          </p:cNvPr>
          <p:cNvSpPr txBox="1"/>
          <p:nvPr/>
        </p:nvSpPr>
        <p:spPr>
          <a:xfrm>
            <a:off x="2731770" y="2690427"/>
            <a:ext cx="7235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/>
              <a:t>인터넷의 </a:t>
            </a:r>
            <a:r>
              <a:rPr lang="en-US" altLang="ko-KR" sz="4400"/>
              <a:t>2</a:t>
            </a:r>
            <a:r>
              <a:rPr lang="ko-KR" altLang="en-US" sz="4400"/>
              <a:t>가지 요소 </a:t>
            </a:r>
            <a:r>
              <a:rPr lang="en-US" altLang="ko-KR" sz="4400"/>
              <a:t>: </a:t>
            </a:r>
          </a:p>
          <a:p>
            <a:pPr algn="ctr"/>
            <a:r>
              <a:rPr lang="ko-KR" altLang="en-US" sz="4400"/>
              <a:t>서버와 클라이언트</a:t>
            </a:r>
            <a:endParaRPr lang="en-US" altLang="ko-KR" sz="4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0BFA20-1A86-448A-9179-55F5EEA3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85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098F90-E494-45EF-BF61-B04C8E69162C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943FE-F6FF-4997-9000-B644906D3D58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프로그래밍을 배우는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4319F-0081-41EC-B619-7BA0511F2231}"/>
              </a:ext>
            </a:extLst>
          </p:cNvPr>
          <p:cNvSpPr txBox="1"/>
          <p:nvPr/>
        </p:nvSpPr>
        <p:spPr>
          <a:xfrm>
            <a:off x="809563" y="1504793"/>
            <a:ext cx="462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무언가 하고싶은게 생겼다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FADD79-9674-4B00-8CA6-458954FDB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68" y="2222855"/>
            <a:ext cx="3130352" cy="3130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0A71A2-195F-4B24-9A78-BD30C59A5696}"/>
              </a:ext>
            </a:extLst>
          </p:cNvPr>
          <p:cNvSpPr txBox="1"/>
          <p:nvPr/>
        </p:nvSpPr>
        <p:spPr>
          <a:xfrm>
            <a:off x="809563" y="5822065"/>
            <a:ext cx="462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전세계를 돌아다니며 데이터 수집하기</a:t>
            </a:r>
          </a:p>
        </p:txBody>
      </p:sp>
      <p:pic>
        <p:nvPicPr>
          <p:cNvPr id="3074" name="Picture 2" descr="íë¡ê·¸ëë°ì ëí ì´ë¯¸ì§ ê²ìê²°ê³¼">
            <a:extLst>
              <a:ext uri="{FF2B5EF4-FFF2-40B4-BE49-F238E27FC236}">
                <a16:creationId xmlns:a16="http://schemas.microsoft.com/office/drawing/2014/main" id="{EBC760CD-57E7-4C73-BBF6-B6096042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22" y="2694461"/>
            <a:ext cx="4633875" cy="312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30CD3D-D7AD-4A2E-B3D6-41FB29782C46}"/>
              </a:ext>
            </a:extLst>
          </p:cNvPr>
          <p:cNvSpPr txBox="1"/>
          <p:nvPr/>
        </p:nvSpPr>
        <p:spPr>
          <a:xfrm>
            <a:off x="6455482" y="1504793"/>
            <a:ext cx="462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문제 해결의 도구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CD082C-0742-4504-9348-1E72AB31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621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3AE65C-CC9D-4E79-831E-729F2A6AD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1" y="1265166"/>
            <a:ext cx="7826478" cy="3413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D7ABAA-C867-44F2-A549-8D70D94ED8DC}"/>
              </a:ext>
            </a:extLst>
          </p:cNvPr>
          <p:cNvSpPr txBox="1"/>
          <p:nvPr/>
        </p:nvSpPr>
        <p:spPr>
          <a:xfrm>
            <a:off x="2654710" y="4854170"/>
            <a:ext cx="7826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info.cern.ch/index.html</a:t>
            </a:r>
            <a:r>
              <a:rPr lang="ko-KR" altLang="en-US"/>
              <a:t>을 주소창에 입력한다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-&gt; </a:t>
            </a:r>
            <a:r>
              <a:rPr lang="ko-KR" altLang="en-US"/>
              <a:t>웹 클라이언트가 웹 서버에 </a:t>
            </a:r>
            <a:r>
              <a:rPr lang="en-US" altLang="ko-KR"/>
              <a:t>index.html </a:t>
            </a:r>
            <a:r>
              <a:rPr lang="ko-KR" altLang="en-US"/>
              <a:t>파일을 요청하면</a:t>
            </a:r>
            <a:r>
              <a:rPr lang="en-US" altLang="ko-KR"/>
              <a:t>(request)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Web Server</a:t>
            </a:r>
            <a:r>
              <a:rPr lang="ko-KR" altLang="en-US"/>
              <a:t>는 자신의 저장공간을 뒤져서 </a:t>
            </a:r>
            <a:r>
              <a:rPr lang="en-US" altLang="ko-KR"/>
              <a:t>index.html </a:t>
            </a:r>
            <a:r>
              <a:rPr lang="ko-KR" altLang="en-US"/>
              <a:t>파일을 찾아서 </a:t>
            </a:r>
            <a:endParaRPr lang="en-US" altLang="ko-KR"/>
          </a:p>
          <a:p>
            <a:r>
              <a:rPr lang="en-US" altLang="ko-KR"/>
              <a:t>Web Browser</a:t>
            </a:r>
            <a:r>
              <a:rPr lang="ko-KR" altLang="en-US"/>
              <a:t>에 응답해준다</a:t>
            </a:r>
            <a:r>
              <a:rPr lang="en-US" altLang="ko-KR"/>
              <a:t>(response)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61C30-3A7D-4B34-A624-ACD7FD389664}"/>
              </a:ext>
            </a:extLst>
          </p:cNvPr>
          <p:cNvSpPr txBox="1"/>
          <p:nvPr/>
        </p:nvSpPr>
        <p:spPr>
          <a:xfrm>
            <a:off x="914400" y="411051"/>
            <a:ext cx="542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클라이언트와 서버의 상호작용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72A3F-40EF-4685-AEDE-78497157BA6B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462E90-38BD-477B-B83D-E6A2C311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820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19CD38-6245-4ECE-ABF0-C4A59818EE89}"/>
              </a:ext>
            </a:extLst>
          </p:cNvPr>
          <p:cNvSpPr txBox="1"/>
          <p:nvPr/>
        </p:nvSpPr>
        <p:spPr>
          <a:xfrm>
            <a:off x="914400" y="411051"/>
            <a:ext cx="542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웹호스팅 </a:t>
            </a:r>
            <a:r>
              <a:rPr lang="en-US" altLang="ko-KR" sz="2400" b="1">
                <a:solidFill>
                  <a:srgbClr val="FF0000"/>
                </a:solidFill>
              </a:rPr>
              <a:t>: github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C3A12-D801-4574-BE09-DBA2143BE1D2}"/>
              </a:ext>
            </a:extLst>
          </p:cNvPr>
          <p:cNvSpPr txBox="1"/>
          <p:nvPr/>
        </p:nvSpPr>
        <p:spPr>
          <a:xfrm>
            <a:off x="1032387" y="1002890"/>
            <a:ext cx="10500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Web hosting : </a:t>
            </a:r>
            <a:r>
              <a:rPr lang="ko-KR" altLang="en-US"/>
              <a:t>인터넷에 연결된 컴퓨터 각각을 </a:t>
            </a:r>
            <a:r>
              <a:rPr lang="en-US" altLang="ko-KR"/>
              <a:t>host</a:t>
            </a:r>
            <a:r>
              <a:rPr lang="ko-KR" altLang="en-US"/>
              <a:t>라고 부른다</a:t>
            </a:r>
            <a:r>
              <a:rPr lang="en-US" altLang="ko-KR"/>
              <a:t>.</a:t>
            </a:r>
          </a:p>
          <a:p>
            <a:r>
              <a:rPr lang="en-US" altLang="ko-KR"/>
              <a:t>                        Web</a:t>
            </a:r>
            <a:r>
              <a:rPr lang="ko-KR" altLang="en-US"/>
              <a:t>과 관련된 </a:t>
            </a:r>
            <a:r>
              <a:rPr lang="en-US" altLang="ko-KR"/>
              <a:t>host</a:t>
            </a:r>
            <a:r>
              <a:rPr lang="ko-KR" altLang="en-US"/>
              <a:t>를 제공하는 업체를 </a:t>
            </a:r>
            <a:r>
              <a:rPr lang="en-US" altLang="ko-KR"/>
              <a:t>Web hosting</a:t>
            </a:r>
            <a:r>
              <a:rPr lang="ko-KR" altLang="en-US"/>
              <a:t> 업체라 부른다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github : </a:t>
            </a:r>
            <a:r>
              <a:rPr lang="ko-KR" altLang="en-US"/>
              <a:t>내 컴퓨터의 </a:t>
            </a:r>
            <a:r>
              <a:rPr lang="en-US" altLang="ko-KR"/>
              <a:t>html</a:t>
            </a:r>
            <a:r>
              <a:rPr lang="ko-KR" altLang="en-US"/>
              <a:t>파일들을 </a:t>
            </a:r>
            <a:r>
              <a:rPr lang="en-US" altLang="ko-KR"/>
              <a:t>github</a:t>
            </a:r>
            <a:r>
              <a:rPr lang="ko-KR" altLang="en-US"/>
              <a:t>에 업로드 해놓고 웹 서버</a:t>
            </a:r>
            <a:r>
              <a:rPr lang="en-US" altLang="ko-KR"/>
              <a:t>, url</a:t>
            </a:r>
            <a:r>
              <a:rPr lang="ko-KR" altLang="en-US"/>
              <a:t>주소를 제공</a:t>
            </a:r>
            <a:r>
              <a:rPr lang="en-US" altLang="ko-KR"/>
              <a:t> </a:t>
            </a:r>
            <a:r>
              <a:rPr lang="ko-KR" altLang="en-US"/>
              <a:t>받는다</a:t>
            </a:r>
            <a:r>
              <a:rPr lang="en-US" altLang="ko-KR"/>
              <a:t>.</a:t>
            </a:r>
          </a:p>
          <a:p>
            <a:r>
              <a:rPr lang="ko-KR" altLang="en-US"/>
              <a:t>             다른 이용자</a:t>
            </a:r>
            <a:r>
              <a:rPr lang="en-US" altLang="ko-KR"/>
              <a:t>(Web Client)</a:t>
            </a:r>
            <a:r>
              <a:rPr lang="ko-KR" altLang="en-US"/>
              <a:t>가 </a:t>
            </a:r>
            <a:r>
              <a:rPr lang="en-US" altLang="ko-KR"/>
              <a:t>github</a:t>
            </a:r>
            <a:r>
              <a:rPr lang="ko-KR" altLang="en-US"/>
              <a:t>의 내 웹 서버에 접속하면 내 </a:t>
            </a:r>
            <a:r>
              <a:rPr lang="en-US" altLang="ko-KR"/>
              <a:t>html </a:t>
            </a:r>
            <a:r>
              <a:rPr lang="ko-KR" altLang="en-US"/>
              <a:t>페이지들을 볼 수 있다</a:t>
            </a:r>
            <a:r>
              <a:rPr lang="en-US" altLang="ko-KR"/>
              <a:t>.</a:t>
            </a:r>
          </a:p>
          <a:p>
            <a:r>
              <a:rPr lang="en-US" altLang="ko-KR"/>
              <a:t>             -&gt; </a:t>
            </a:r>
            <a:r>
              <a:rPr lang="en-US" altLang="ko-KR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https://donghwan2.github.io/web1/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D20EB-4018-4228-83E5-5AF0A156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36" y="4009626"/>
            <a:ext cx="3104777" cy="23402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F8ECC9-B6AA-4D03-867C-CC6FA37D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14" y="3233057"/>
            <a:ext cx="3679371" cy="62627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E74C29-F7C0-4B46-87C3-FB91EE1D66F8}"/>
              </a:ext>
            </a:extLst>
          </p:cNvPr>
          <p:cNvGrpSpPr/>
          <p:nvPr/>
        </p:nvGrpSpPr>
        <p:grpSpPr>
          <a:xfrm>
            <a:off x="1032387" y="3233057"/>
            <a:ext cx="5750505" cy="2981325"/>
            <a:chOff x="1032387" y="3047999"/>
            <a:chExt cx="5750505" cy="29813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EE8A86-0FB0-449E-9F21-D61ECECC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387" y="3047999"/>
              <a:ext cx="5413097" cy="2981325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7F7EA00-AD9B-4F6B-B961-A1730318E9A8}"/>
                </a:ext>
              </a:extLst>
            </p:cNvPr>
            <p:cNvCxnSpPr>
              <a:cxnSpLocks/>
            </p:cNvCxnSpPr>
            <p:nvPr/>
          </p:nvCxnSpPr>
          <p:spPr>
            <a:xfrm>
              <a:off x="2314575" y="5442857"/>
              <a:ext cx="27363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666F45-FD2C-422E-B947-9DE461B7A365}"/>
                </a:ext>
              </a:extLst>
            </p:cNvPr>
            <p:cNvSpPr/>
            <p:nvPr/>
          </p:nvSpPr>
          <p:spPr>
            <a:xfrm>
              <a:off x="4581101" y="4407856"/>
              <a:ext cx="18473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100" u="sng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6DDDB07-F98C-4309-9A25-BE1DA2D55F52}"/>
                </a:ext>
              </a:extLst>
            </p:cNvPr>
            <p:cNvSpPr/>
            <p:nvPr/>
          </p:nvSpPr>
          <p:spPr>
            <a:xfrm>
              <a:off x="4398221" y="4407856"/>
              <a:ext cx="2384671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https://donghwan2.github.io/web1/</a:t>
              </a:r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698A5D-4523-45A1-ADD6-FAEE41E0BD5E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&gt;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EBCF70-E03D-4BC8-9B39-C8596850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85594-DB65-467F-9E57-2C2790A31212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B22CE-896D-42A5-A1DF-B8035F225441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프로그래밍 언어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06C33-78BE-47EB-B99C-31671917546A}"/>
              </a:ext>
            </a:extLst>
          </p:cNvPr>
          <p:cNvSpPr txBox="1"/>
          <p:nvPr/>
        </p:nvSpPr>
        <p:spPr>
          <a:xfrm>
            <a:off x="8681545" y="142940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백엔드 맵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2F1C02-9A50-47FD-BECD-779D1A862273}"/>
              </a:ext>
            </a:extLst>
          </p:cNvPr>
          <p:cNvCxnSpPr>
            <a:cxnSpLocks/>
          </p:cNvCxnSpPr>
          <p:nvPr/>
        </p:nvCxnSpPr>
        <p:spPr>
          <a:xfrm>
            <a:off x="6022428" y="1429406"/>
            <a:ext cx="0" cy="5181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íë¡ í¸ìë ë§µì ëí ì´ë¯¸ì§ ê²ìê²°ê³¼">
            <a:extLst>
              <a:ext uri="{FF2B5EF4-FFF2-40B4-BE49-F238E27FC236}">
                <a16:creationId xmlns:a16="http://schemas.microsoft.com/office/drawing/2014/main" id="{CACBACB9-DCFF-465C-9514-8E561B11B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23300"/>
            <a:ext cx="4575719" cy="6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°±ìë ë§µì ëí ì´ë¯¸ì§ ê²ìê²°ê³¼">
            <a:extLst>
              <a:ext uri="{FF2B5EF4-FFF2-40B4-BE49-F238E27FC236}">
                <a16:creationId xmlns:a16="http://schemas.microsoft.com/office/drawing/2014/main" id="{E1BD8DBD-41A7-4C6B-A903-65A02360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881" y="688324"/>
            <a:ext cx="4494439" cy="59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DC5C91-FB9E-44E5-A8E2-50A3CDB21E65}"/>
              </a:ext>
            </a:extLst>
          </p:cNvPr>
          <p:cNvSpPr/>
          <p:nvPr/>
        </p:nvSpPr>
        <p:spPr>
          <a:xfrm>
            <a:off x="2240991" y="1696141"/>
            <a:ext cx="644344" cy="786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F0A9D3-D723-4159-BF93-81466112B831}"/>
              </a:ext>
            </a:extLst>
          </p:cNvPr>
          <p:cNvSpPr/>
          <p:nvPr/>
        </p:nvSpPr>
        <p:spPr>
          <a:xfrm>
            <a:off x="2403842" y="3061862"/>
            <a:ext cx="481493" cy="182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622DF-D278-48AD-AFE0-D286582D7110}"/>
              </a:ext>
            </a:extLst>
          </p:cNvPr>
          <p:cNvSpPr/>
          <p:nvPr/>
        </p:nvSpPr>
        <p:spPr>
          <a:xfrm>
            <a:off x="3600364" y="2879232"/>
            <a:ext cx="481493" cy="182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6D4736-A495-49E9-A2F3-98A960B17D63}"/>
              </a:ext>
            </a:extLst>
          </p:cNvPr>
          <p:cNvSpPr/>
          <p:nvPr/>
        </p:nvSpPr>
        <p:spPr>
          <a:xfrm>
            <a:off x="7829464" y="2162952"/>
            <a:ext cx="481493" cy="182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463CCA-F1F8-496F-91E0-1337E82EA666}"/>
              </a:ext>
            </a:extLst>
          </p:cNvPr>
          <p:cNvSpPr/>
          <p:nvPr/>
        </p:nvSpPr>
        <p:spPr>
          <a:xfrm>
            <a:off x="8937127" y="1803085"/>
            <a:ext cx="481493" cy="182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FE5204-8F97-42E6-A762-9079E64C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C58A95-F2E3-4530-BC0B-09BE6D21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5663978"/>
            <a:ext cx="3200400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53B453-36CE-4B5D-B702-E7631C829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813" y="4061545"/>
            <a:ext cx="3257550" cy="93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749D3-0D00-4EE7-BBD2-321F8F88DCD1}"/>
              </a:ext>
            </a:extLst>
          </p:cNvPr>
          <p:cNvSpPr txBox="1"/>
          <p:nvPr/>
        </p:nvSpPr>
        <p:spPr>
          <a:xfrm>
            <a:off x="8382000" y="3448892"/>
            <a:ext cx="3057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70C0"/>
                </a:solidFill>
              </a:rPr>
              <a:t>CSS</a:t>
            </a:r>
            <a:endParaRPr lang="en-US" altLang="ko-KR" b="1">
              <a:solidFill>
                <a:srgbClr val="0070C0"/>
              </a:solidFill>
            </a:endParaRPr>
          </a:p>
          <a:p>
            <a:r>
              <a:rPr lang="en-US" altLang="ko-KR"/>
              <a:t>-&gt; </a:t>
            </a:r>
            <a:r>
              <a:rPr lang="ko-KR" altLang="en-US"/>
              <a:t>웹 디자인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7D724-983C-4C38-B45F-053795F970D1}"/>
              </a:ext>
            </a:extLst>
          </p:cNvPr>
          <p:cNvSpPr txBox="1"/>
          <p:nvPr/>
        </p:nvSpPr>
        <p:spPr>
          <a:xfrm>
            <a:off x="8382000" y="5085002"/>
            <a:ext cx="3057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0070C0"/>
                </a:solidFill>
              </a:rPr>
              <a:t>자바스크립트</a:t>
            </a:r>
            <a:endParaRPr lang="en-US" altLang="ko-KR" b="1">
              <a:solidFill>
                <a:srgbClr val="0070C0"/>
              </a:solidFill>
            </a:endParaRPr>
          </a:p>
          <a:p>
            <a:r>
              <a:rPr lang="en-US" altLang="ko-KR"/>
              <a:t>-&gt; </a:t>
            </a:r>
            <a:r>
              <a:rPr lang="ko-KR" altLang="en-US"/>
              <a:t>사용자와 상호작용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B110E-091F-47C8-9C50-184459FFBE2D}"/>
              </a:ext>
            </a:extLst>
          </p:cNvPr>
          <p:cNvSpPr txBox="1"/>
          <p:nvPr/>
        </p:nvSpPr>
        <p:spPr>
          <a:xfrm>
            <a:off x="8382000" y="2394193"/>
            <a:ext cx="3057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70C0"/>
                </a:solidFill>
              </a:rPr>
              <a:t>HTML</a:t>
            </a:r>
            <a:r>
              <a:rPr lang="en-US" altLang="ko-KR" sz="2400" b="1"/>
              <a:t> -&gt; Web1</a:t>
            </a:r>
          </a:p>
          <a:p>
            <a:r>
              <a:rPr lang="en-US" altLang="ko-KR"/>
              <a:t>-&gt; </a:t>
            </a:r>
            <a:r>
              <a:rPr lang="ko-KR" altLang="en-US"/>
              <a:t>웹페이지 작성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2DDE5-1280-4CD3-BE6A-CFB9F65D3572}"/>
              </a:ext>
            </a:extLst>
          </p:cNvPr>
          <p:cNvSpPr txBox="1"/>
          <p:nvPr/>
        </p:nvSpPr>
        <p:spPr>
          <a:xfrm>
            <a:off x="8405813" y="1201269"/>
            <a:ext cx="277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rgbClr val="0070C0"/>
                </a:solidFill>
              </a:rPr>
              <a:t>프론트엔드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011A4-E0F9-4E24-AFFE-4E5514F56F7D}"/>
              </a:ext>
            </a:extLst>
          </p:cNvPr>
          <p:cNvSpPr txBox="1"/>
          <p:nvPr/>
        </p:nvSpPr>
        <p:spPr>
          <a:xfrm>
            <a:off x="795335" y="1201269"/>
            <a:ext cx="277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rgbClr val="FF0000"/>
                </a:solidFill>
              </a:rPr>
              <a:t>백엔드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504325-3B5F-4C3A-B3D0-891A00879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299" y="2317258"/>
            <a:ext cx="4029075" cy="3829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8895F4-5A02-4498-94D3-89022C1E20CE}"/>
              </a:ext>
            </a:extLst>
          </p:cNvPr>
          <p:cNvSpPr txBox="1"/>
          <p:nvPr/>
        </p:nvSpPr>
        <p:spPr>
          <a:xfrm>
            <a:off x="652461" y="2394193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파이썬</a:t>
            </a:r>
            <a:endParaRPr lang="en-US" altLang="ko-KR" sz="2400" b="1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83991C-27D4-4114-99F1-4E2F4E82A577}"/>
              </a:ext>
            </a:extLst>
          </p:cNvPr>
          <p:cNvSpPr txBox="1"/>
          <p:nvPr/>
        </p:nvSpPr>
        <p:spPr>
          <a:xfrm>
            <a:off x="652461" y="3410248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JSP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49BAC-57EB-4806-A8B3-3E218D48B4F9}"/>
              </a:ext>
            </a:extLst>
          </p:cNvPr>
          <p:cNvSpPr txBox="1"/>
          <p:nvPr/>
        </p:nvSpPr>
        <p:spPr>
          <a:xfrm>
            <a:off x="652461" y="4426303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PHP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FCF5C9-ABD2-41A0-840C-A80B922F62F1}"/>
              </a:ext>
            </a:extLst>
          </p:cNvPr>
          <p:cNvSpPr txBox="1"/>
          <p:nvPr/>
        </p:nvSpPr>
        <p:spPr>
          <a:xfrm>
            <a:off x="652461" y="5384945"/>
            <a:ext cx="305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Node.js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015CCE-988D-453D-A86E-2A24FA0A3EB8}"/>
              </a:ext>
            </a:extLst>
          </p:cNvPr>
          <p:cNvSpPr/>
          <p:nvPr/>
        </p:nvSpPr>
        <p:spPr>
          <a:xfrm>
            <a:off x="3929743" y="3581400"/>
            <a:ext cx="881743" cy="2514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08F9D-0BF8-4712-B1F8-C5149B027321}"/>
              </a:ext>
            </a:extLst>
          </p:cNvPr>
          <p:cNvSpPr/>
          <p:nvPr/>
        </p:nvSpPr>
        <p:spPr>
          <a:xfrm>
            <a:off x="4864554" y="3559629"/>
            <a:ext cx="1764846" cy="25146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35B973-BE4C-47AB-88BD-C1316B1D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19F2-3DBF-9E4D-BB63-26917FD33ACB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3A98A5-1F0D-D94C-8B9A-6BB99703FE8F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233149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508ED-132F-4353-B373-3FDBCAFA661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D49EA-5428-4B2A-9A08-755FB7B4905B}"/>
              </a:ext>
            </a:extLst>
          </p:cNvPr>
          <p:cNvSpPr txBox="1"/>
          <p:nvPr/>
        </p:nvSpPr>
        <p:spPr>
          <a:xfrm>
            <a:off x="914400" y="411051"/>
            <a:ext cx="773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HTML(</a:t>
            </a:r>
            <a:r>
              <a:rPr lang="en-US" altLang="ko-KR" sz="2400">
                <a:solidFill>
                  <a:srgbClr val="FF0000"/>
                </a:solidFill>
              </a:rPr>
              <a:t>HyperText Markup Language)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1704A-6012-4DD4-B53E-52BD448E0A14}"/>
              </a:ext>
            </a:extLst>
          </p:cNvPr>
          <p:cNvSpPr txBox="1"/>
          <p:nvPr/>
        </p:nvSpPr>
        <p:spPr>
          <a:xfrm>
            <a:off x="914400" y="1064472"/>
            <a:ext cx="906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웹페이지를 만드는 프로그래밍 언어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5D29F1-CE69-4C25-8A50-1589424AF6FF}"/>
              </a:ext>
            </a:extLst>
          </p:cNvPr>
          <p:cNvSpPr/>
          <p:nvPr/>
        </p:nvSpPr>
        <p:spPr>
          <a:xfrm>
            <a:off x="914400" y="1717893"/>
            <a:ext cx="10035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하이퍼텍스트는 </a:t>
            </a:r>
            <a:r>
              <a:rPr lang="ko-KR" altLang="en-US">
                <a:solidFill>
                  <a:srgbClr val="0070C0"/>
                </a:solidFill>
              </a:rPr>
              <a:t>초월한</a:t>
            </a:r>
            <a:r>
              <a:rPr lang="en-US" altLang="ko-KR">
                <a:solidFill>
                  <a:srgbClr val="0070C0"/>
                </a:solidFill>
              </a:rPr>
              <a:t>(hyper)</a:t>
            </a:r>
            <a:r>
              <a:rPr lang="ko-KR" altLang="en-US"/>
              <a:t>과 </a:t>
            </a:r>
            <a:r>
              <a:rPr lang="ko-KR" altLang="en-US">
                <a:solidFill>
                  <a:srgbClr val="0070C0"/>
                </a:solidFill>
              </a:rPr>
              <a:t>글</a:t>
            </a:r>
            <a:r>
              <a:rPr lang="en-US" altLang="ko-KR">
                <a:solidFill>
                  <a:srgbClr val="0070C0"/>
                </a:solidFill>
              </a:rPr>
              <a:t>(text)</a:t>
            </a:r>
            <a:r>
              <a:rPr lang="ko-KR" altLang="en-US"/>
              <a:t>의 합성어</a:t>
            </a:r>
            <a:endParaRPr lang="en-US" altLang="ko-KR"/>
          </a:p>
          <a:p>
            <a:r>
              <a:rPr lang="ko-KR" altLang="en-US"/>
              <a:t>위에서 아래로</a:t>
            </a:r>
            <a:r>
              <a:rPr lang="en-US" altLang="ko-KR"/>
              <a:t>, </a:t>
            </a:r>
            <a:r>
              <a:rPr lang="ko-KR" altLang="en-US"/>
              <a:t>처음부터 끝까지 읽는 책이나 종이 문서와 달리 </a:t>
            </a:r>
            <a:r>
              <a:rPr lang="en-US" altLang="ko-KR"/>
              <a:t>, </a:t>
            </a:r>
          </a:p>
          <a:p>
            <a:r>
              <a:rPr lang="ko-KR" altLang="en-US"/>
              <a:t>문서 중간마다 있는 </a:t>
            </a:r>
            <a:r>
              <a:rPr lang="ko-KR" altLang="en-US">
                <a:solidFill>
                  <a:srgbClr val="0070C0"/>
                </a:solidFill>
              </a:rPr>
              <a:t>링크</a:t>
            </a:r>
            <a:r>
              <a:rPr lang="ko-KR" altLang="en-US"/>
              <a:t>를 통해 다른 문서를 넘나들며 다양한 정보를 취득할 수 있는 것이 특징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일반 문서가 서사구조의 완결성을 중시하는 선형적 구조라면 하이퍼텍스트는 방대한 정보를 찾고 습득하는 데 어울리는 비선형적 구조다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rgbClr val="0070C0"/>
                </a:solidFill>
              </a:rPr>
              <a:t>위키백과</a:t>
            </a:r>
            <a:r>
              <a:rPr lang="ko-KR" altLang="en-US"/>
              <a:t>가 이러한 비선형적 구조의 대표적인 사례다</a:t>
            </a:r>
            <a:r>
              <a:rPr lang="en-US" altLang="ko-KR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04035F-941B-442D-81C0-06E8A2BC9BE9}"/>
              </a:ext>
            </a:extLst>
          </p:cNvPr>
          <p:cNvSpPr/>
          <p:nvPr/>
        </p:nvSpPr>
        <p:spPr>
          <a:xfrm>
            <a:off x="119292" y="6469809"/>
            <a:ext cx="10035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hlinkClick r:id="rId2"/>
              </a:rPr>
              <a:t>https://terms.naver.com/entry.nhn?docId=3579095&amp;cid=59086&amp;categoryId=59090</a:t>
            </a:r>
            <a:endParaRPr lang="ko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27240-9506-4069-9FF3-486033AB93B8}"/>
              </a:ext>
            </a:extLst>
          </p:cNvPr>
          <p:cNvSpPr/>
          <p:nvPr/>
        </p:nvSpPr>
        <p:spPr>
          <a:xfrm>
            <a:off x="954405" y="4131714"/>
            <a:ext cx="9955530" cy="1657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</a:rPr>
              <a:t>HTML</a:t>
            </a:r>
            <a:r>
              <a:rPr lang="ko-KR" altLang="en-US">
                <a:solidFill>
                  <a:schemeClr val="tx1"/>
                </a:solidFill>
              </a:rPr>
              <a:t>의 탄생</a:t>
            </a:r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1989</a:t>
            </a:r>
            <a:r>
              <a:rPr lang="ko-KR" altLang="en-US">
                <a:solidFill>
                  <a:schemeClr val="tx1"/>
                </a:solidFill>
              </a:rPr>
              <a:t>년 영국인 팀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버너스 리</a:t>
            </a:r>
            <a:endParaRPr lang="en-US" altLang="ko-KR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1990</a:t>
            </a:r>
            <a:r>
              <a:rPr lang="ko-KR" altLang="en-US">
                <a:solidFill>
                  <a:schemeClr val="tx1"/>
                </a:solidFill>
              </a:rPr>
              <a:t>년 탄생한 세계 최초의 웹 사이트는 </a:t>
            </a:r>
            <a:r>
              <a:rPr lang="en-US" altLang="ko-KR">
                <a:solidFill>
                  <a:schemeClr val="tx1"/>
                </a:solidFill>
              </a:rPr>
              <a:t>'</a:t>
            </a:r>
            <a:r>
              <a:rPr lang="en-US" altLang="ko-KR">
                <a:solidFill>
                  <a:srgbClr val="0070C0"/>
                </a:solidFill>
              </a:rPr>
              <a:t>http://info.cern.ch</a:t>
            </a:r>
            <a:r>
              <a:rPr lang="en-US" altLang="ko-KR">
                <a:solidFill>
                  <a:schemeClr val="tx1"/>
                </a:solidFill>
              </a:rPr>
              <a:t>”’</a:t>
            </a:r>
            <a:r>
              <a:rPr lang="ko-KR" altLang="en-US">
                <a:solidFill>
                  <a:schemeClr val="tx1"/>
                </a:solidFill>
              </a:rPr>
              <a:t>이다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</a:rPr>
              <a:t>여기서 웹의 개념과 기술 그리고 소프트웨어 구조와 코드 등을 공개했다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</a:p>
          <a:p>
            <a:r>
              <a:rPr lang="ko-KR" altLang="en-US">
                <a:solidFill>
                  <a:schemeClr val="tx1"/>
                </a:solidFill>
              </a:rPr>
              <a:t>현재 이 페이지는 웹의 역사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웹이 탄생한 배경 등을 소개하고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DA8E81-D530-4C15-9ED6-B02A6369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21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4A1CB12-D984-4298-9B90-7B65C28A0B2A}"/>
              </a:ext>
            </a:extLst>
          </p:cNvPr>
          <p:cNvSpPr/>
          <p:nvPr/>
        </p:nvSpPr>
        <p:spPr>
          <a:xfrm>
            <a:off x="1002030" y="1769239"/>
            <a:ext cx="9982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W3</a:t>
            </a:r>
            <a:r>
              <a:rPr lang="en-US" altLang="ko-KR"/>
              <a:t>(</a:t>
            </a:r>
            <a:r>
              <a:rPr lang="ko-KR" altLang="en-US"/>
              <a:t>일반적으로는 </a:t>
            </a:r>
            <a:r>
              <a:rPr lang="ko-KR" altLang="en-US">
                <a:solidFill>
                  <a:srgbClr val="FF0000"/>
                </a:solidFill>
              </a:rPr>
              <a:t>웹</a:t>
            </a:r>
            <a:r>
              <a:rPr lang="ko-KR" altLang="en-US"/>
              <a:t>이라고 부른다</a:t>
            </a:r>
            <a:r>
              <a:rPr lang="en-US" altLang="ko-KR"/>
              <a:t>)</a:t>
            </a:r>
            <a:r>
              <a:rPr lang="ko-KR" altLang="en-US"/>
              <a:t>는 인터넷에 연결된 컴퓨터를 통해 사람들이 정보를 공유할 수 있는 공간이다</a:t>
            </a:r>
            <a:r>
              <a:rPr lang="en-US" altLang="ko-KR"/>
              <a:t>. 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HTML</a:t>
            </a:r>
            <a:r>
              <a:rPr lang="ko-KR" altLang="en-US"/>
              <a:t>이라는 언어로 작성한 문서를 이 </a:t>
            </a:r>
            <a:r>
              <a:rPr lang="en-US" altLang="ko-KR"/>
              <a:t>W3</a:t>
            </a:r>
            <a:r>
              <a:rPr lang="ko-KR" altLang="en-US"/>
              <a:t>에다 모아놓으면</a:t>
            </a:r>
            <a:r>
              <a:rPr lang="en-US" altLang="ko-KR"/>
              <a:t>, </a:t>
            </a:r>
            <a:r>
              <a:rPr lang="ko-KR" altLang="en-US"/>
              <a:t>사용자는 링크를 통해 연결된 문서로 이동해가며 원하는 정보를 찾을 수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이러한 문서를 흔히 </a:t>
            </a:r>
            <a:r>
              <a:rPr lang="ko-KR" altLang="en-US">
                <a:solidFill>
                  <a:srgbClr val="FF0000"/>
                </a:solidFill>
              </a:rPr>
              <a:t>웹 페이지</a:t>
            </a:r>
            <a:r>
              <a:rPr lang="ko-KR" altLang="en-US"/>
              <a:t>라고 부르며</a:t>
            </a:r>
            <a:r>
              <a:rPr lang="en-US" altLang="ko-KR"/>
              <a:t>, </a:t>
            </a:r>
            <a:r>
              <a:rPr lang="ko-KR" altLang="en-US"/>
              <a:t>웹 페이지를 모아놓은 것을 </a:t>
            </a:r>
            <a:r>
              <a:rPr lang="ko-KR" altLang="en-US">
                <a:solidFill>
                  <a:srgbClr val="FF0000"/>
                </a:solidFill>
              </a:rPr>
              <a:t>웹 사이트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우리가 웹 브라우저 주소창에 입력하는 영어 단어</a:t>
            </a:r>
            <a:r>
              <a:rPr lang="en-US" altLang="ko-KR"/>
              <a:t>(</a:t>
            </a:r>
            <a:r>
              <a:rPr lang="ko-KR" altLang="en-US"/>
              <a:t>예를 들면 </a:t>
            </a:r>
            <a:r>
              <a:rPr lang="en-US" altLang="ko-KR"/>
              <a:t>http://www.naver.com/)</a:t>
            </a:r>
            <a:r>
              <a:rPr lang="ko-KR" altLang="en-US"/>
              <a:t>는 해당 문서가 존재하는 </a:t>
            </a:r>
            <a:endParaRPr lang="en-US" altLang="ko-KR"/>
          </a:p>
          <a:p>
            <a:r>
              <a:rPr lang="ko-KR" altLang="en-US"/>
              <a:t>위치를 의미한다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그리고 주소를 입력하고 여러 문서를 찾아 정보를 얻는 행위를 </a:t>
            </a:r>
            <a:r>
              <a:rPr lang="ko-KR" altLang="en-US">
                <a:solidFill>
                  <a:srgbClr val="FF0000"/>
                </a:solidFill>
              </a:rPr>
              <a:t>웹 서핑</a:t>
            </a:r>
            <a:r>
              <a:rPr lang="ko-KR" altLang="en-US"/>
              <a:t>이라고 부른다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B44F6-A59B-44AF-8295-57F7449154A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3F64E-74A1-49FC-B8DE-B2AC9B8C9606}"/>
              </a:ext>
            </a:extLst>
          </p:cNvPr>
          <p:cNvSpPr txBox="1"/>
          <p:nvPr/>
        </p:nvSpPr>
        <p:spPr>
          <a:xfrm>
            <a:off x="914400" y="411051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W3(</a:t>
            </a:r>
            <a:r>
              <a:rPr lang="ko-KR" altLang="en-US" sz="2400" b="1">
                <a:solidFill>
                  <a:srgbClr val="FF0000"/>
                </a:solidFill>
              </a:rPr>
              <a:t>웹</a:t>
            </a:r>
            <a:r>
              <a:rPr lang="en-US" altLang="ko-KR" sz="2400" b="1">
                <a:solidFill>
                  <a:srgbClr val="FF0000"/>
                </a:solidFill>
              </a:rPr>
              <a:t>)</a:t>
            </a:r>
            <a:r>
              <a:rPr lang="ko-KR" altLang="en-US" sz="2400" b="1">
                <a:solidFill>
                  <a:srgbClr val="FF0000"/>
                </a:solidFill>
              </a:rPr>
              <a:t>과</a:t>
            </a:r>
            <a:r>
              <a:rPr lang="en-US" altLang="ko-KR" sz="2400" b="1">
                <a:solidFill>
                  <a:srgbClr val="FF0000"/>
                </a:solidFill>
              </a:rPr>
              <a:t> HTML, </a:t>
            </a:r>
            <a:r>
              <a:rPr lang="ko-KR" altLang="en-US" sz="2400" b="1">
                <a:solidFill>
                  <a:srgbClr val="FF0000"/>
                </a:solidFill>
              </a:rPr>
              <a:t>그리고 웹사이트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748157-9A86-4372-94C5-48981357E570}"/>
              </a:ext>
            </a:extLst>
          </p:cNvPr>
          <p:cNvSpPr/>
          <p:nvPr/>
        </p:nvSpPr>
        <p:spPr>
          <a:xfrm>
            <a:off x="119292" y="6469809"/>
            <a:ext cx="10035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hlinkClick r:id="rId2"/>
              </a:rPr>
              <a:t>https://terms.naver.com/entry.nhn?docId=3579095&amp;cid=59086&amp;categoryId=59090</a:t>
            </a:r>
            <a:endParaRPr lang="ko-KR" altLang="en-US" sz="1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7A8FAD-BDC1-4AE2-9F67-BF3777AC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99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6F076-F6D9-4CC8-9322-F72041374489}"/>
              </a:ext>
            </a:extLst>
          </p:cNvPr>
          <p:cNvSpPr txBox="1"/>
          <p:nvPr/>
        </p:nvSpPr>
        <p:spPr>
          <a:xfrm>
            <a:off x="462455" y="349495"/>
            <a:ext cx="3647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&gt;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6C43F-BE86-41C1-A9F4-2D25C0183C7F}"/>
              </a:ext>
            </a:extLst>
          </p:cNvPr>
          <p:cNvSpPr txBox="1"/>
          <p:nvPr/>
        </p:nvSpPr>
        <p:spPr>
          <a:xfrm>
            <a:off x="914400" y="411051"/>
            <a:ext cx="52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웹페이지 기획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5539AC-FB74-4B8B-885F-55C808AB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944" y="1349265"/>
            <a:ext cx="5562600" cy="3886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7CA516-B9B4-4323-B82A-143AD7791FB9}"/>
              </a:ext>
            </a:extLst>
          </p:cNvPr>
          <p:cNvSpPr/>
          <p:nvPr/>
        </p:nvSpPr>
        <p:spPr>
          <a:xfrm>
            <a:off x="5416768" y="1183429"/>
            <a:ext cx="966952" cy="5675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페이지</a:t>
            </a:r>
            <a:endParaRPr lang="en-US" altLang="ko-KR"/>
          </a:p>
          <a:p>
            <a:pPr algn="ctr"/>
            <a:r>
              <a:rPr lang="ko-KR" altLang="en-US"/>
              <a:t>제목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75011B-58BE-4C66-89E6-168C05E432F2}"/>
              </a:ext>
            </a:extLst>
          </p:cNvPr>
          <p:cNvSpPr/>
          <p:nvPr/>
        </p:nvSpPr>
        <p:spPr>
          <a:xfrm>
            <a:off x="3626069" y="1750987"/>
            <a:ext cx="966952" cy="5675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목차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88BAF1-C8D4-4747-B023-97B0FDC3D1A7}"/>
              </a:ext>
            </a:extLst>
          </p:cNvPr>
          <p:cNvSpPr/>
          <p:nvPr/>
        </p:nvSpPr>
        <p:spPr>
          <a:xfrm>
            <a:off x="5602014" y="2318545"/>
            <a:ext cx="966952" cy="5675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소제목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0CA6A4-904B-474F-8EDA-2E365F1A1C72}"/>
              </a:ext>
            </a:extLst>
          </p:cNvPr>
          <p:cNvSpPr/>
          <p:nvPr/>
        </p:nvSpPr>
        <p:spPr>
          <a:xfrm>
            <a:off x="8198068" y="3292365"/>
            <a:ext cx="2238704" cy="5675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컨텐츠</a:t>
            </a:r>
            <a:r>
              <a:rPr lang="en-US" altLang="ko-KR"/>
              <a:t>(</a:t>
            </a:r>
            <a:r>
              <a:rPr lang="ko-KR" altLang="en-US"/>
              <a:t>영상</a:t>
            </a:r>
            <a:r>
              <a:rPr lang="en-US" altLang="ko-KR"/>
              <a:t>, </a:t>
            </a:r>
            <a:r>
              <a:rPr lang="ko-KR" altLang="en-US"/>
              <a:t>지도 등</a:t>
            </a:r>
            <a:r>
              <a:rPr lang="en-US" altLang="ko-KR"/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F3FC64-682C-4562-9DC8-A2AEA897277C}"/>
              </a:ext>
            </a:extLst>
          </p:cNvPr>
          <p:cNvSpPr/>
          <p:nvPr/>
        </p:nvSpPr>
        <p:spPr>
          <a:xfrm>
            <a:off x="8198068" y="4667907"/>
            <a:ext cx="966952" cy="5675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텍스트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88D4C-D208-4D81-B1B5-9EF0541C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00FDE-FF35-4030-9DA0-C8BFB6118E3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C651C-E6D1-914C-9A47-7386F38BA5DE}"/>
              </a:ext>
            </a:extLst>
          </p:cNvPr>
          <p:cNvSpPr txBox="1"/>
          <p:nvPr/>
        </p:nvSpPr>
        <p:spPr>
          <a:xfrm>
            <a:off x="0" y="6478267"/>
            <a:ext cx="380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/>
              <a:t>https://opentutorials.org/course/2039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7620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배달의민족 주아"/>
        <a:ea typeface="배달의민족 주아"/>
        <a:cs typeface=""/>
      </a:majorFont>
      <a:minorFont>
        <a:latin typeface="배달의민족 주아"/>
        <a:ea typeface="배달의민족 주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1367</Words>
  <Application>Microsoft Macintosh PowerPoint</Application>
  <PresentationFormat>와이드스크린</PresentationFormat>
  <Paragraphs>284</Paragraphs>
  <Slides>41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배달의민족 주아</vt:lpstr>
      <vt:lpstr>맑은 고딕</vt:lpstr>
      <vt:lpstr>Arial</vt:lpstr>
      <vt:lpstr>Wingdings</vt:lpstr>
      <vt:lpstr>Office 테마</vt:lpstr>
      <vt:lpstr>프로그래밍과 HTML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for Crawaling</dc:title>
  <dc:creator>Lee Donghwan</dc:creator>
  <cp:lastModifiedBy>Donghwan Lee</cp:lastModifiedBy>
  <cp:revision>773</cp:revision>
  <dcterms:created xsi:type="dcterms:W3CDTF">2019-05-25T02:23:09Z</dcterms:created>
  <dcterms:modified xsi:type="dcterms:W3CDTF">2021-12-27T21:27:25Z</dcterms:modified>
</cp:coreProperties>
</file>